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5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5" r:id="rId11"/>
    <p:sldId id="272" r:id="rId12"/>
    <p:sldId id="271" r:id="rId13"/>
    <p:sldId id="273" r:id="rId14"/>
    <p:sldId id="274" r:id="rId15"/>
    <p:sldId id="279" r:id="rId16"/>
    <p:sldId id="282" r:id="rId17"/>
    <p:sldId id="296" r:id="rId18"/>
    <p:sldId id="304" r:id="rId19"/>
    <p:sldId id="303" r:id="rId20"/>
    <p:sldId id="305" r:id="rId21"/>
    <p:sldId id="301" r:id="rId22"/>
    <p:sldId id="302" r:id="rId23"/>
    <p:sldId id="298" r:id="rId24"/>
    <p:sldId id="300" r:id="rId25"/>
    <p:sldId id="299" r:id="rId26"/>
    <p:sldId id="295" r:id="rId27"/>
    <p:sldId id="294" r:id="rId28"/>
    <p:sldId id="287" r:id="rId29"/>
    <p:sldId id="288" r:id="rId30"/>
    <p:sldId id="289" r:id="rId31"/>
    <p:sldId id="290" r:id="rId32"/>
    <p:sldId id="291" r:id="rId33"/>
    <p:sldId id="292" r:id="rId34"/>
    <p:sldId id="293" r:id="rId3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gB5wU1ZctDM1lyBhEwtNJgFd+H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5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46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DAC728-CC2E-4ECC-A907-BC076C316DB4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590E253C-EAA4-415E-B240-C5E267B75A69}">
      <dgm:prSet phldrT="[文字]"/>
      <dgm:spPr/>
      <dgm:t>
        <a:bodyPr/>
        <a:lstStyle/>
        <a:p>
          <a:r>
            <a:rPr lang="en-US" altLang="zh-TW" dirty="0"/>
            <a:t>Midi</a:t>
          </a:r>
          <a:r>
            <a:rPr lang="zh-TW" altLang="en-US" dirty="0"/>
            <a:t> 序列輸入</a:t>
          </a:r>
        </a:p>
      </dgm:t>
    </dgm:pt>
    <dgm:pt modelId="{437A70EC-290A-4215-AA57-C2CBB307141C}" type="parTrans" cxnId="{66F7FE87-AA38-4D33-ACC0-FD813E4BCE60}">
      <dgm:prSet/>
      <dgm:spPr/>
      <dgm:t>
        <a:bodyPr/>
        <a:lstStyle/>
        <a:p>
          <a:endParaRPr lang="zh-TW" altLang="en-US"/>
        </a:p>
      </dgm:t>
    </dgm:pt>
    <dgm:pt modelId="{D3DE9771-3FD9-4A69-A6C1-E9DB65C39CEC}" type="sibTrans" cxnId="{66F7FE87-AA38-4D33-ACC0-FD813E4BCE60}">
      <dgm:prSet/>
      <dgm:spPr/>
      <dgm:t>
        <a:bodyPr/>
        <a:lstStyle/>
        <a:p>
          <a:endParaRPr lang="zh-TW" altLang="en-US"/>
        </a:p>
      </dgm:t>
    </dgm:pt>
    <dgm:pt modelId="{35E61A16-2F4C-49C7-B72F-5473C1BC6027}">
      <dgm:prSet phldrT="[文字]"/>
      <dgm:spPr/>
      <dgm:t>
        <a:bodyPr/>
        <a:lstStyle/>
        <a:p>
          <a:r>
            <a:rPr lang="en-US" altLang="zh-TW" dirty="0"/>
            <a:t>C4 -&gt; D4 &gt; E4</a:t>
          </a:r>
          <a:endParaRPr lang="zh-TW" altLang="en-US" dirty="0"/>
        </a:p>
      </dgm:t>
    </dgm:pt>
    <dgm:pt modelId="{4BB5AA0A-EAD6-47BC-B12B-D88D2E1AB3E0}" type="parTrans" cxnId="{69A5B0E8-AFA0-4757-A1F1-0CA794759978}">
      <dgm:prSet/>
      <dgm:spPr/>
      <dgm:t>
        <a:bodyPr/>
        <a:lstStyle/>
        <a:p>
          <a:endParaRPr lang="zh-TW" altLang="en-US"/>
        </a:p>
      </dgm:t>
    </dgm:pt>
    <dgm:pt modelId="{662B20FF-59A1-466E-905B-C21FC004B2B0}" type="sibTrans" cxnId="{69A5B0E8-AFA0-4757-A1F1-0CA794759978}">
      <dgm:prSet/>
      <dgm:spPr/>
      <dgm:t>
        <a:bodyPr/>
        <a:lstStyle/>
        <a:p>
          <a:endParaRPr lang="zh-TW" altLang="en-US"/>
        </a:p>
      </dgm:t>
    </dgm:pt>
    <dgm:pt modelId="{A27A575C-3439-47ED-8F09-ED4B2F0CB201}">
      <dgm:prSet phldrT="[文字]"/>
      <dgm:spPr/>
      <dgm:t>
        <a:bodyPr/>
        <a:lstStyle/>
        <a:p>
          <a:r>
            <a:rPr lang="zh-TW" altLang="en-US" dirty="0"/>
            <a:t>嵌入層 </a:t>
          </a:r>
        </a:p>
      </dgm:t>
    </dgm:pt>
    <dgm:pt modelId="{96C5CD84-D282-47D2-A7AD-8389B818925C}" type="parTrans" cxnId="{B85216A4-8EAD-4605-BC3A-0FE88EA39B00}">
      <dgm:prSet/>
      <dgm:spPr/>
      <dgm:t>
        <a:bodyPr/>
        <a:lstStyle/>
        <a:p>
          <a:endParaRPr lang="zh-TW" altLang="en-US"/>
        </a:p>
      </dgm:t>
    </dgm:pt>
    <dgm:pt modelId="{989493B3-7727-4262-B791-8DC3259F26B7}" type="sibTrans" cxnId="{B85216A4-8EAD-4605-BC3A-0FE88EA39B00}">
      <dgm:prSet/>
      <dgm:spPr/>
      <dgm:t>
        <a:bodyPr/>
        <a:lstStyle/>
        <a:p>
          <a:endParaRPr lang="zh-TW" altLang="en-US"/>
        </a:p>
      </dgm:t>
    </dgm:pt>
    <dgm:pt modelId="{BB52CECF-3BEB-40DC-AB07-1A9E3A887703}">
      <dgm:prSet phldrT="[文字]"/>
      <dgm:spPr/>
      <dgm:t>
        <a:bodyPr/>
        <a:lstStyle/>
        <a:p>
          <a:r>
            <a:rPr lang="en-US" altLang="zh-TW" dirty="0"/>
            <a:t>VOAB_SIZE:390</a:t>
          </a:r>
          <a:endParaRPr lang="zh-TW" altLang="en-US" dirty="0"/>
        </a:p>
      </dgm:t>
    </dgm:pt>
    <dgm:pt modelId="{136A8346-B391-4F45-9D6F-E18BEEC59E1A}" type="parTrans" cxnId="{3681445B-3108-4D13-89BB-AC1367BBB673}">
      <dgm:prSet/>
      <dgm:spPr/>
      <dgm:t>
        <a:bodyPr/>
        <a:lstStyle/>
        <a:p>
          <a:endParaRPr lang="zh-TW" altLang="en-US"/>
        </a:p>
      </dgm:t>
    </dgm:pt>
    <dgm:pt modelId="{CA571D62-B23A-4B91-8369-C5DB097A048A}" type="sibTrans" cxnId="{3681445B-3108-4D13-89BB-AC1367BBB673}">
      <dgm:prSet/>
      <dgm:spPr/>
      <dgm:t>
        <a:bodyPr/>
        <a:lstStyle/>
        <a:p>
          <a:endParaRPr lang="zh-TW" altLang="en-US"/>
        </a:p>
      </dgm:t>
    </dgm:pt>
    <dgm:pt modelId="{F46A33B1-33C1-4B5B-9AD0-8CAD9015ABF7}">
      <dgm:prSet phldrT="[文字]"/>
      <dgm:spPr/>
      <dgm:t>
        <a:bodyPr/>
        <a:lstStyle/>
        <a:p>
          <a:r>
            <a:rPr lang="zh-TW" altLang="en-US" dirty="0"/>
            <a:t>輸出層</a:t>
          </a:r>
        </a:p>
      </dgm:t>
    </dgm:pt>
    <dgm:pt modelId="{2BFB10FF-4BC8-4FBF-A3D5-96DF3845494D}" type="parTrans" cxnId="{65D680F7-2B44-452C-A4C9-4F9F27522C42}">
      <dgm:prSet/>
      <dgm:spPr/>
      <dgm:t>
        <a:bodyPr/>
        <a:lstStyle/>
        <a:p>
          <a:endParaRPr lang="zh-TW" altLang="en-US"/>
        </a:p>
      </dgm:t>
    </dgm:pt>
    <dgm:pt modelId="{9766AC3F-7317-4A27-8259-4DC6485D5571}" type="sibTrans" cxnId="{65D680F7-2B44-452C-A4C9-4F9F27522C42}">
      <dgm:prSet/>
      <dgm:spPr/>
      <dgm:t>
        <a:bodyPr/>
        <a:lstStyle/>
        <a:p>
          <a:endParaRPr lang="zh-TW" altLang="en-US"/>
        </a:p>
      </dgm:t>
    </dgm:pt>
    <dgm:pt modelId="{C0E7602F-C399-43EF-A9FA-A76907456F80}">
      <dgm:prSet phldrT="[文字]"/>
      <dgm:spPr/>
      <dgm:t>
        <a:bodyPr/>
        <a:lstStyle/>
        <a:p>
          <a:r>
            <a:rPr lang="en-US" altLang="zh-TW" dirty="0"/>
            <a:t>VOCAB_SIZE:390</a:t>
          </a:r>
          <a:endParaRPr lang="zh-TW" altLang="en-US" dirty="0"/>
        </a:p>
      </dgm:t>
    </dgm:pt>
    <dgm:pt modelId="{25AB6480-1A57-421F-9241-662CDA1071BD}" type="parTrans" cxnId="{DDD1DF5C-4BED-4523-8579-A8A05616AB5B}">
      <dgm:prSet/>
      <dgm:spPr/>
      <dgm:t>
        <a:bodyPr/>
        <a:lstStyle/>
        <a:p>
          <a:endParaRPr lang="zh-TW" altLang="en-US"/>
        </a:p>
      </dgm:t>
    </dgm:pt>
    <dgm:pt modelId="{A2DC4B2E-8CBE-4020-9C74-E6FE1D0942D2}" type="sibTrans" cxnId="{DDD1DF5C-4BED-4523-8579-A8A05616AB5B}">
      <dgm:prSet/>
      <dgm:spPr/>
      <dgm:t>
        <a:bodyPr/>
        <a:lstStyle/>
        <a:p>
          <a:endParaRPr lang="zh-TW" altLang="en-US"/>
        </a:p>
      </dgm:t>
    </dgm:pt>
    <dgm:pt modelId="{0023C114-0DEB-474F-8DC2-3629FCA7A635}">
      <dgm:prSet phldrT="[文字]"/>
      <dgm:spPr/>
      <dgm:t>
        <a:bodyPr/>
        <a:lstStyle/>
        <a:p>
          <a:r>
            <a:rPr lang="en-US" altLang="zh-TW" dirty="0"/>
            <a:t>d-model:512</a:t>
          </a:r>
          <a:endParaRPr lang="zh-TW" altLang="en-US" dirty="0"/>
        </a:p>
      </dgm:t>
    </dgm:pt>
    <dgm:pt modelId="{ABBAE5D2-FE16-432F-A086-AE54C2CE2DA7}" type="parTrans" cxnId="{1ED1BA08-DF4E-4E6C-B1C7-305EA3FA8F91}">
      <dgm:prSet/>
      <dgm:spPr/>
      <dgm:t>
        <a:bodyPr/>
        <a:lstStyle/>
        <a:p>
          <a:endParaRPr lang="zh-TW" altLang="en-US"/>
        </a:p>
      </dgm:t>
    </dgm:pt>
    <dgm:pt modelId="{685975A9-920E-4E54-AF7B-4D1F32F91A69}" type="sibTrans" cxnId="{1ED1BA08-DF4E-4E6C-B1C7-305EA3FA8F91}">
      <dgm:prSet/>
      <dgm:spPr/>
      <dgm:t>
        <a:bodyPr/>
        <a:lstStyle/>
        <a:p>
          <a:endParaRPr lang="zh-TW" altLang="en-US"/>
        </a:p>
      </dgm:t>
    </dgm:pt>
    <dgm:pt modelId="{74E81E6E-924D-4AEC-B61D-AA2ABE982CB3}">
      <dgm:prSet/>
      <dgm:spPr/>
      <dgm:t>
        <a:bodyPr/>
        <a:lstStyle/>
        <a:p>
          <a:r>
            <a:rPr lang="en-US" altLang="zh-TW" dirty="0"/>
            <a:t>Transformer </a:t>
          </a:r>
          <a:r>
            <a:rPr lang="zh-TW" altLang="en-US" dirty="0"/>
            <a:t>模型</a:t>
          </a:r>
        </a:p>
      </dgm:t>
    </dgm:pt>
    <dgm:pt modelId="{D8226C47-ABA7-4389-85EC-FA55FB0AB7EE}" type="sibTrans" cxnId="{7F958C13-559F-4BA0-B0E0-A7F1C7B1A719}">
      <dgm:prSet/>
      <dgm:spPr/>
      <dgm:t>
        <a:bodyPr/>
        <a:lstStyle/>
        <a:p>
          <a:endParaRPr lang="zh-TW" altLang="en-US"/>
        </a:p>
      </dgm:t>
    </dgm:pt>
    <dgm:pt modelId="{41E0B333-1896-4DBB-918C-D1AB13223DD2}" type="parTrans" cxnId="{7F958C13-559F-4BA0-B0E0-A7F1C7B1A719}">
      <dgm:prSet/>
      <dgm:spPr/>
      <dgm:t>
        <a:bodyPr/>
        <a:lstStyle/>
        <a:p>
          <a:endParaRPr lang="zh-TW" altLang="en-US"/>
        </a:p>
      </dgm:t>
    </dgm:pt>
    <dgm:pt modelId="{7E1B7DAB-DA47-48E8-898B-B5A945F8BF2C}">
      <dgm:prSet/>
      <dgm:spPr/>
      <dgm:t>
        <a:bodyPr/>
        <a:lstStyle/>
        <a:p>
          <a:r>
            <a:rPr lang="en-US" altLang="zh-TW" dirty="0"/>
            <a:t>n_layers:6</a:t>
          </a:r>
          <a:endParaRPr lang="zh-TW" altLang="en-US" dirty="0"/>
        </a:p>
      </dgm:t>
    </dgm:pt>
    <dgm:pt modelId="{67DDFA93-C6CC-4C5B-AC13-33F8A62A1B73}" type="parTrans" cxnId="{897E7C80-5CCA-4513-AEB2-A29E48C6DBD0}">
      <dgm:prSet/>
      <dgm:spPr/>
      <dgm:t>
        <a:bodyPr/>
        <a:lstStyle/>
        <a:p>
          <a:endParaRPr lang="zh-TW" altLang="en-US"/>
        </a:p>
      </dgm:t>
    </dgm:pt>
    <dgm:pt modelId="{5326A9F5-E2FD-4E15-A83C-9FC006109294}" type="sibTrans" cxnId="{897E7C80-5CCA-4513-AEB2-A29E48C6DBD0}">
      <dgm:prSet/>
      <dgm:spPr/>
      <dgm:t>
        <a:bodyPr/>
        <a:lstStyle/>
        <a:p>
          <a:endParaRPr lang="zh-TW" altLang="en-US"/>
        </a:p>
      </dgm:t>
    </dgm:pt>
    <dgm:pt modelId="{7A1DB398-C2EA-4726-B3F3-27BECDF3E8D9}">
      <dgm:prSet/>
      <dgm:spPr/>
      <dgm:t>
        <a:bodyPr/>
        <a:lstStyle/>
        <a:p>
          <a:r>
            <a:rPr lang="en-US" altLang="zh-TW" dirty="0"/>
            <a:t>Numb_heads:8</a:t>
          </a:r>
          <a:endParaRPr lang="zh-TW" altLang="en-US" dirty="0"/>
        </a:p>
      </dgm:t>
    </dgm:pt>
    <dgm:pt modelId="{30D7854F-52FF-4129-8DEC-D064C712FDA8}" type="parTrans" cxnId="{D4E1417A-2FC9-4893-BCAC-D7B0BD46D4F2}">
      <dgm:prSet/>
      <dgm:spPr/>
      <dgm:t>
        <a:bodyPr/>
        <a:lstStyle/>
        <a:p>
          <a:endParaRPr lang="zh-TW" altLang="en-US"/>
        </a:p>
      </dgm:t>
    </dgm:pt>
    <dgm:pt modelId="{4BA393C7-00C0-498C-8739-FF66044C46E0}" type="sibTrans" cxnId="{D4E1417A-2FC9-4893-BCAC-D7B0BD46D4F2}">
      <dgm:prSet/>
      <dgm:spPr/>
      <dgm:t>
        <a:bodyPr/>
        <a:lstStyle/>
        <a:p>
          <a:endParaRPr lang="zh-TW" altLang="en-US"/>
        </a:p>
      </dgm:t>
    </dgm:pt>
    <dgm:pt modelId="{0A1FA2AD-745C-41E5-9FDB-1C60CA258D14}">
      <dgm:prSet phldrT="[文字]"/>
      <dgm:spPr/>
      <dgm:t>
        <a:bodyPr/>
        <a:lstStyle/>
        <a:p>
          <a:r>
            <a:rPr lang="zh-TW" altLang="en-US" dirty="0"/>
            <a:t>下一個音符</a:t>
          </a:r>
        </a:p>
      </dgm:t>
    </dgm:pt>
    <dgm:pt modelId="{53276E62-9C67-48B0-92C6-09891B10C07A}" type="parTrans" cxnId="{E523D95C-A1FB-4B96-9758-DF9648365874}">
      <dgm:prSet/>
      <dgm:spPr/>
      <dgm:t>
        <a:bodyPr/>
        <a:lstStyle/>
        <a:p>
          <a:endParaRPr lang="zh-TW" altLang="en-US"/>
        </a:p>
      </dgm:t>
    </dgm:pt>
    <dgm:pt modelId="{83492251-D120-4BAD-8ED4-BB080BB31D80}" type="sibTrans" cxnId="{E523D95C-A1FB-4B96-9758-DF9648365874}">
      <dgm:prSet/>
      <dgm:spPr/>
      <dgm:t>
        <a:bodyPr/>
        <a:lstStyle/>
        <a:p>
          <a:endParaRPr lang="zh-TW" altLang="en-US"/>
        </a:p>
      </dgm:t>
    </dgm:pt>
    <dgm:pt modelId="{1E6773A5-77B2-4EC4-AE1B-01B36BA8A9A9}">
      <dgm:prSet/>
      <dgm:spPr/>
      <dgm:t>
        <a:bodyPr/>
        <a:lstStyle/>
        <a:p>
          <a:r>
            <a:rPr lang="en-US" altLang="zh-TW" dirty="0"/>
            <a:t>Token:F4</a:t>
          </a:r>
          <a:endParaRPr lang="zh-TW" altLang="en-US" dirty="0"/>
        </a:p>
      </dgm:t>
    </dgm:pt>
    <dgm:pt modelId="{461EFC66-8AA2-4B85-9A2A-954A2FAA9EF7}" type="parTrans" cxnId="{C1E03ACD-7711-4A25-9646-FA21200E0C4D}">
      <dgm:prSet/>
      <dgm:spPr/>
      <dgm:t>
        <a:bodyPr/>
        <a:lstStyle/>
        <a:p>
          <a:endParaRPr lang="zh-TW" altLang="en-US"/>
        </a:p>
      </dgm:t>
    </dgm:pt>
    <dgm:pt modelId="{E2A1C978-34F8-4B1B-AB54-C8E4027DCE65}" type="sibTrans" cxnId="{C1E03ACD-7711-4A25-9646-FA21200E0C4D}">
      <dgm:prSet/>
      <dgm:spPr/>
      <dgm:t>
        <a:bodyPr/>
        <a:lstStyle/>
        <a:p>
          <a:endParaRPr lang="zh-TW" altLang="en-US"/>
        </a:p>
      </dgm:t>
    </dgm:pt>
    <dgm:pt modelId="{28477C71-67B2-421D-A201-D515BAC0563C}" type="pres">
      <dgm:prSet presAssocID="{C8DAC728-CC2E-4ECC-A907-BC076C316DB4}" presName="Name0" presStyleCnt="0">
        <dgm:presLayoutVars>
          <dgm:dir/>
          <dgm:animLvl val="lvl"/>
          <dgm:resizeHandles val="exact"/>
        </dgm:presLayoutVars>
      </dgm:prSet>
      <dgm:spPr/>
    </dgm:pt>
    <dgm:pt modelId="{6C202797-5AD3-4051-A6B8-768BA5C84E2F}" type="pres">
      <dgm:prSet presAssocID="{590E253C-EAA4-415E-B240-C5E267B75A69}" presName="composite" presStyleCnt="0"/>
      <dgm:spPr/>
    </dgm:pt>
    <dgm:pt modelId="{1483576B-4BE6-4F62-8D82-465B908B595E}" type="pres">
      <dgm:prSet presAssocID="{590E253C-EAA4-415E-B240-C5E267B75A69}" presName="parTx" presStyleLbl="node1" presStyleIdx="0" presStyleCnt="5">
        <dgm:presLayoutVars>
          <dgm:chMax val="0"/>
          <dgm:chPref val="0"/>
          <dgm:bulletEnabled val="1"/>
        </dgm:presLayoutVars>
      </dgm:prSet>
      <dgm:spPr/>
    </dgm:pt>
    <dgm:pt modelId="{853B9778-63D2-49A0-8E3A-CE124B09FA40}" type="pres">
      <dgm:prSet presAssocID="{590E253C-EAA4-415E-B240-C5E267B75A69}" presName="desTx" presStyleLbl="revTx" presStyleIdx="0" presStyleCnt="5">
        <dgm:presLayoutVars>
          <dgm:bulletEnabled val="1"/>
        </dgm:presLayoutVars>
      </dgm:prSet>
      <dgm:spPr/>
    </dgm:pt>
    <dgm:pt modelId="{1638E1EF-3DC6-4E5D-8B04-A7577992546A}" type="pres">
      <dgm:prSet presAssocID="{D3DE9771-3FD9-4A69-A6C1-E9DB65C39CEC}" presName="space" presStyleCnt="0"/>
      <dgm:spPr/>
    </dgm:pt>
    <dgm:pt modelId="{40180A51-CC12-447F-9FAA-F8667CD56D51}" type="pres">
      <dgm:prSet presAssocID="{A27A575C-3439-47ED-8F09-ED4B2F0CB201}" presName="composite" presStyleCnt="0"/>
      <dgm:spPr/>
    </dgm:pt>
    <dgm:pt modelId="{4543FBF8-6E80-4BA9-989C-FFAC1CDE7B6B}" type="pres">
      <dgm:prSet presAssocID="{A27A575C-3439-47ED-8F09-ED4B2F0CB201}" presName="parTx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BAD1A399-0BA1-4320-8038-2D378D7D1037}" type="pres">
      <dgm:prSet presAssocID="{A27A575C-3439-47ED-8F09-ED4B2F0CB201}" presName="desTx" presStyleLbl="revTx" presStyleIdx="1" presStyleCnt="5">
        <dgm:presLayoutVars>
          <dgm:bulletEnabled val="1"/>
        </dgm:presLayoutVars>
      </dgm:prSet>
      <dgm:spPr/>
    </dgm:pt>
    <dgm:pt modelId="{F4E6559E-0072-4200-9655-E0D7C37A49EA}" type="pres">
      <dgm:prSet presAssocID="{989493B3-7727-4262-B791-8DC3259F26B7}" presName="space" presStyleCnt="0"/>
      <dgm:spPr/>
    </dgm:pt>
    <dgm:pt modelId="{0A6DA709-C342-4E4B-8299-80F643572AAE}" type="pres">
      <dgm:prSet presAssocID="{74E81E6E-924D-4AEC-B61D-AA2ABE982CB3}" presName="composite" presStyleCnt="0"/>
      <dgm:spPr/>
    </dgm:pt>
    <dgm:pt modelId="{70BF7A9E-8226-49F6-A8A4-9E6F838570F4}" type="pres">
      <dgm:prSet presAssocID="{74E81E6E-924D-4AEC-B61D-AA2ABE982CB3}" presName="parTx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5CD33304-51B9-4DB1-87AA-F523456B9C99}" type="pres">
      <dgm:prSet presAssocID="{74E81E6E-924D-4AEC-B61D-AA2ABE982CB3}" presName="desTx" presStyleLbl="revTx" presStyleIdx="2" presStyleCnt="5">
        <dgm:presLayoutVars>
          <dgm:bulletEnabled val="1"/>
        </dgm:presLayoutVars>
      </dgm:prSet>
      <dgm:spPr/>
    </dgm:pt>
    <dgm:pt modelId="{BA8E0BA0-41D4-4377-A563-5F38E3837E76}" type="pres">
      <dgm:prSet presAssocID="{D8226C47-ABA7-4389-85EC-FA55FB0AB7EE}" presName="space" presStyleCnt="0"/>
      <dgm:spPr/>
    </dgm:pt>
    <dgm:pt modelId="{B6AC9AE1-D75C-41E7-993D-68BD37FA6069}" type="pres">
      <dgm:prSet presAssocID="{F46A33B1-33C1-4B5B-9AD0-8CAD9015ABF7}" presName="composite" presStyleCnt="0"/>
      <dgm:spPr/>
    </dgm:pt>
    <dgm:pt modelId="{DF6979E9-E890-4402-AAF8-CA35C98262B1}" type="pres">
      <dgm:prSet presAssocID="{F46A33B1-33C1-4B5B-9AD0-8CAD9015ABF7}" presName="parTx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30B0382C-4675-429B-BC10-FFC4B4AD6091}" type="pres">
      <dgm:prSet presAssocID="{F46A33B1-33C1-4B5B-9AD0-8CAD9015ABF7}" presName="desTx" presStyleLbl="revTx" presStyleIdx="3" presStyleCnt="5">
        <dgm:presLayoutVars>
          <dgm:bulletEnabled val="1"/>
        </dgm:presLayoutVars>
      </dgm:prSet>
      <dgm:spPr/>
    </dgm:pt>
    <dgm:pt modelId="{83108F26-6502-40A6-9A90-B666E78A3FC0}" type="pres">
      <dgm:prSet presAssocID="{9766AC3F-7317-4A27-8259-4DC6485D5571}" presName="space" presStyleCnt="0"/>
      <dgm:spPr/>
    </dgm:pt>
    <dgm:pt modelId="{DE48B053-3F42-4288-A5A6-36D64E11E4BE}" type="pres">
      <dgm:prSet presAssocID="{0A1FA2AD-745C-41E5-9FDB-1C60CA258D14}" presName="composite" presStyleCnt="0"/>
      <dgm:spPr/>
    </dgm:pt>
    <dgm:pt modelId="{229522AB-C753-4C35-9E10-4821F5B42E5A}" type="pres">
      <dgm:prSet presAssocID="{0A1FA2AD-745C-41E5-9FDB-1C60CA258D14}" presName="parTx" presStyleLbl="node1" presStyleIdx="4" presStyleCnt="5">
        <dgm:presLayoutVars>
          <dgm:chMax val="0"/>
          <dgm:chPref val="0"/>
          <dgm:bulletEnabled val="1"/>
        </dgm:presLayoutVars>
      </dgm:prSet>
      <dgm:spPr/>
    </dgm:pt>
    <dgm:pt modelId="{FFFD2C18-F8B2-49A3-BEF4-42D7CDC53FA5}" type="pres">
      <dgm:prSet presAssocID="{0A1FA2AD-745C-41E5-9FDB-1C60CA258D14}" presName="desTx" presStyleLbl="revTx" presStyleIdx="4" presStyleCnt="5">
        <dgm:presLayoutVars>
          <dgm:bulletEnabled val="1"/>
        </dgm:presLayoutVars>
      </dgm:prSet>
      <dgm:spPr/>
    </dgm:pt>
  </dgm:ptLst>
  <dgm:cxnLst>
    <dgm:cxn modelId="{1ED1BA08-DF4E-4E6C-B1C7-305EA3FA8F91}" srcId="{A27A575C-3439-47ED-8F09-ED4B2F0CB201}" destId="{0023C114-0DEB-474F-8DC2-3629FCA7A635}" srcOrd="1" destOrd="0" parTransId="{ABBAE5D2-FE16-432F-A086-AE54C2CE2DA7}" sibTransId="{685975A9-920E-4E54-AF7B-4D1F32F91A69}"/>
    <dgm:cxn modelId="{5E99470B-A316-4AAE-898D-D2F51DC59116}" type="presOf" srcId="{1E6773A5-77B2-4EC4-AE1B-01B36BA8A9A9}" destId="{FFFD2C18-F8B2-49A3-BEF4-42D7CDC53FA5}" srcOrd="0" destOrd="0" presId="urn:microsoft.com/office/officeart/2005/8/layout/chevron1"/>
    <dgm:cxn modelId="{7F958C13-559F-4BA0-B0E0-A7F1C7B1A719}" srcId="{C8DAC728-CC2E-4ECC-A907-BC076C316DB4}" destId="{74E81E6E-924D-4AEC-B61D-AA2ABE982CB3}" srcOrd="2" destOrd="0" parTransId="{41E0B333-1896-4DBB-918C-D1AB13223DD2}" sibTransId="{D8226C47-ABA7-4389-85EC-FA55FB0AB7EE}"/>
    <dgm:cxn modelId="{5F53662B-7546-4123-973F-CAEF2CA9953A}" type="presOf" srcId="{F46A33B1-33C1-4B5B-9AD0-8CAD9015ABF7}" destId="{DF6979E9-E890-4402-AAF8-CA35C98262B1}" srcOrd="0" destOrd="0" presId="urn:microsoft.com/office/officeart/2005/8/layout/chevron1"/>
    <dgm:cxn modelId="{30931635-09B0-43C4-A1A2-5683893A9E77}" type="presOf" srcId="{C8DAC728-CC2E-4ECC-A907-BC076C316DB4}" destId="{28477C71-67B2-421D-A201-D515BAC0563C}" srcOrd="0" destOrd="0" presId="urn:microsoft.com/office/officeart/2005/8/layout/chevron1"/>
    <dgm:cxn modelId="{3681445B-3108-4D13-89BB-AC1367BBB673}" srcId="{A27A575C-3439-47ED-8F09-ED4B2F0CB201}" destId="{BB52CECF-3BEB-40DC-AB07-1A9E3A887703}" srcOrd="0" destOrd="0" parTransId="{136A8346-B391-4F45-9D6F-E18BEEC59E1A}" sibTransId="{CA571D62-B23A-4B91-8369-C5DB097A048A}"/>
    <dgm:cxn modelId="{E523D95C-A1FB-4B96-9758-DF9648365874}" srcId="{C8DAC728-CC2E-4ECC-A907-BC076C316DB4}" destId="{0A1FA2AD-745C-41E5-9FDB-1C60CA258D14}" srcOrd="4" destOrd="0" parTransId="{53276E62-9C67-48B0-92C6-09891B10C07A}" sibTransId="{83492251-D120-4BAD-8ED4-BB080BB31D80}"/>
    <dgm:cxn modelId="{DDD1DF5C-4BED-4523-8579-A8A05616AB5B}" srcId="{F46A33B1-33C1-4B5B-9AD0-8CAD9015ABF7}" destId="{C0E7602F-C399-43EF-A9FA-A76907456F80}" srcOrd="0" destOrd="0" parTransId="{25AB6480-1A57-421F-9241-662CDA1071BD}" sibTransId="{A2DC4B2E-8CBE-4020-9C74-E6FE1D0942D2}"/>
    <dgm:cxn modelId="{0D2B4A5D-E45A-41EB-A93B-A957215B0F62}" type="presOf" srcId="{7E1B7DAB-DA47-48E8-898B-B5A945F8BF2C}" destId="{5CD33304-51B9-4DB1-87AA-F523456B9C99}" srcOrd="0" destOrd="0" presId="urn:microsoft.com/office/officeart/2005/8/layout/chevron1"/>
    <dgm:cxn modelId="{43384D48-8FFE-41EB-AEF6-62053A9D2308}" type="presOf" srcId="{BB52CECF-3BEB-40DC-AB07-1A9E3A887703}" destId="{BAD1A399-0BA1-4320-8038-2D378D7D1037}" srcOrd="0" destOrd="0" presId="urn:microsoft.com/office/officeart/2005/8/layout/chevron1"/>
    <dgm:cxn modelId="{06060956-C657-464C-A2D6-3FB70014EF75}" type="presOf" srcId="{0023C114-0DEB-474F-8DC2-3629FCA7A635}" destId="{BAD1A399-0BA1-4320-8038-2D378D7D1037}" srcOrd="0" destOrd="1" presId="urn:microsoft.com/office/officeart/2005/8/layout/chevron1"/>
    <dgm:cxn modelId="{D4E1417A-2FC9-4893-BCAC-D7B0BD46D4F2}" srcId="{74E81E6E-924D-4AEC-B61D-AA2ABE982CB3}" destId="{7A1DB398-C2EA-4726-B3F3-27BECDF3E8D9}" srcOrd="1" destOrd="0" parTransId="{30D7854F-52FF-4129-8DEC-D064C712FDA8}" sibTransId="{4BA393C7-00C0-498C-8739-FF66044C46E0}"/>
    <dgm:cxn modelId="{897E7C80-5CCA-4513-AEB2-A29E48C6DBD0}" srcId="{74E81E6E-924D-4AEC-B61D-AA2ABE982CB3}" destId="{7E1B7DAB-DA47-48E8-898B-B5A945F8BF2C}" srcOrd="0" destOrd="0" parTransId="{67DDFA93-C6CC-4C5B-AC13-33F8A62A1B73}" sibTransId="{5326A9F5-E2FD-4E15-A83C-9FC006109294}"/>
    <dgm:cxn modelId="{66F7FE87-AA38-4D33-ACC0-FD813E4BCE60}" srcId="{C8DAC728-CC2E-4ECC-A907-BC076C316DB4}" destId="{590E253C-EAA4-415E-B240-C5E267B75A69}" srcOrd="0" destOrd="0" parTransId="{437A70EC-290A-4215-AA57-C2CBB307141C}" sibTransId="{D3DE9771-3FD9-4A69-A6C1-E9DB65C39CEC}"/>
    <dgm:cxn modelId="{B85216A4-8EAD-4605-BC3A-0FE88EA39B00}" srcId="{C8DAC728-CC2E-4ECC-A907-BC076C316DB4}" destId="{A27A575C-3439-47ED-8F09-ED4B2F0CB201}" srcOrd="1" destOrd="0" parTransId="{96C5CD84-D282-47D2-A7AD-8389B818925C}" sibTransId="{989493B3-7727-4262-B791-8DC3259F26B7}"/>
    <dgm:cxn modelId="{30FACBA7-67A3-4BF2-ABE7-CD68A728C3A9}" type="presOf" srcId="{A27A575C-3439-47ED-8F09-ED4B2F0CB201}" destId="{4543FBF8-6E80-4BA9-989C-FFAC1CDE7B6B}" srcOrd="0" destOrd="0" presId="urn:microsoft.com/office/officeart/2005/8/layout/chevron1"/>
    <dgm:cxn modelId="{FF51AFB6-0213-4362-A3E7-78F123E2A169}" type="presOf" srcId="{35E61A16-2F4C-49C7-B72F-5473C1BC6027}" destId="{853B9778-63D2-49A0-8E3A-CE124B09FA40}" srcOrd="0" destOrd="0" presId="urn:microsoft.com/office/officeart/2005/8/layout/chevron1"/>
    <dgm:cxn modelId="{E99B89CB-CA7C-4B66-B24A-6012C177028E}" type="presOf" srcId="{7A1DB398-C2EA-4726-B3F3-27BECDF3E8D9}" destId="{5CD33304-51B9-4DB1-87AA-F523456B9C99}" srcOrd="0" destOrd="1" presId="urn:microsoft.com/office/officeart/2005/8/layout/chevron1"/>
    <dgm:cxn modelId="{2A5F6FCC-171D-4444-8592-54B9F388A84D}" type="presOf" srcId="{590E253C-EAA4-415E-B240-C5E267B75A69}" destId="{1483576B-4BE6-4F62-8D82-465B908B595E}" srcOrd="0" destOrd="0" presId="urn:microsoft.com/office/officeart/2005/8/layout/chevron1"/>
    <dgm:cxn modelId="{C1E03ACD-7711-4A25-9646-FA21200E0C4D}" srcId="{0A1FA2AD-745C-41E5-9FDB-1C60CA258D14}" destId="{1E6773A5-77B2-4EC4-AE1B-01B36BA8A9A9}" srcOrd="0" destOrd="0" parTransId="{461EFC66-8AA2-4B85-9A2A-954A2FAA9EF7}" sibTransId="{E2A1C978-34F8-4B1B-AB54-C8E4027DCE65}"/>
    <dgm:cxn modelId="{69A5B0E8-AFA0-4757-A1F1-0CA794759978}" srcId="{590E253C-EAA4-415E-B240-C5E267B75A69}" destId="{35E61A16-2F4C-49C7-B72F-5473C1BC6027}" srcOrd="0" destOrd="0" parTransId="{4BB5AA0A-EAD6-47BC-B12B-D88D2E1AB3E0}" sibTransId="{662B20FF-59A1-466E-905B-C21FC004B2B0}"/>
    <dgm:cxn modelId="{DF1C03EA-301C-4062-A3C5-40B54E565B2E}" type="presOf" srcId="{74E81E6E-924D-4AEC-B61D-AA2ABE982CB3}" destId="{70BF7A9E-8226-49F6-A8A4-9E6F838570F4}" srcOrd="0" destOrd="0" presId="urn:microsoft.com/office/officeart/2005/8/layout/chevron1"/>
    <dgm:cxn modelId="{59FD90F2-1DF9-4923-BFE3-14D3CBDA1029}" type="presOf" srcId="{0A1FA2AD-745C-41E5-9FDB-1C60CA258D14}" destId="{229522AB-C753-4C35-9E10-4821F5B42E5A}" srcOrd="0" destOrd="0" presId="urn:microsoft.com/office/officeart/2005/8/layout/chevron1"/>
    <dgm:cxn modelId="{65D680F7-2B44-452C-A4C9-4F9F27522C42}" srcId="{C8DAC728-CC2E-4ECC-A907-BC076C316DB4}" destId="{F46A33B1-33C1-4B5B-9AD0-8CAD9015ABF7}" srcOrd="3" destOrd="0" parTransId="{2BFB10FF-4BC8-4FBF-A3D5-96DF3845494D}" sibTransId="{9766AC3F-7317-4A27-8259-4DC6485D5571}"/>
    <dgm:cxn modelId="{D70191F8-BDEE-4409-8C2E-600DF61186D2}" type="presOf" srcId="{C0E7602F-C399-43EF-A9FA-A76907456F80}" destId="{30B0382C-4675-429B-BC10-FFC4B4AD6091}" srcOrd="0" destOrd="0" presId="urn:microsoft.com/office/officeart/2005/8/layout/chevron1"/>
    <dgm:cxn modelId="{B9A1ABF6-6AC2-479C-8DCF-414B4E80CE5D}" type="presParOf" srcId="{28477C71-67B2-421D-A201-D515BAC0563C}" destId="{6C202797-5AD3-4051-A6B8-768BA5C84E2F}" srcOrd="0" destOrd="0" presId="urn:microsoft.com/office/officeart/2005/8/layout/chevron1"/>
    <dgm:cxn modelId="{88FB8C44-1CCF-4B17-914E-3BCF45BCE781}" type="presParOf" srcId="{6C202797-5AD3-4051-A6B8-768BA5C84E2F}" destId="{1483576B-4BE6-4F62-8D82-465B908B595E}" srcOrd="0" destOrd="0" presId="urn:microsoft.com/office/officeart/2005/8/layout/chevron1"/>
    <dgm:cxn modelId="{84C2F6B6-0152-48EF-8A20-7D06A9CD117A}" type="presParOf" srcId="{6C202797-5AD3-4051-A6B8-768BA5C84E2F}" destId="{853B9778-63D2-49A0-8E3A-CE124B09FA40}" srcOrd="1" destOrd="0" presId="urn:microsoft.com/office/officeart/2005/8/layout/chevron1"/>
    <dgm:cxn modelId="{D18759EB-8562-4FF6-A3A9-14F6996EC6AB}" type="presParOf" srcId="{28477C71-67B2-421D-A201-D515BAC0563C}" destId="{1638E1EF-3DC6-4E5D-8B04-A7577992546A}" srcOrd="1" destOrd="0" presId="urn:microsoft.com/office/officeart/2005/8/layout/chevron1"/>
    <dgm:cxn modelId="{DC63EB54-E7B6-49C9-A0FA-5844A8FDFD34}" type="presParOf" srcId="{28477C71-67B2-421D-A201-D515BAC0563C}" destId="{40180A51-CC12-447F-9FAA-F8667CD56D51}" srcOrd="2" destOrd="0" presId="urn:microsoft.com/office/officeart/2005/8/layout/chevron1"/>
    <dgm:cxn modelId="{7B16C720-5115-4360-9CE0-3F75D316A0BA}" type="presParOf" srcId="{40180A51-CC12-447F-9FAA-F8667CD56D51}" destId="{4543FBF8-6E80-4BA9-989C-FFAC1CDE7B6B}" srcOrd="0" destOrd="0" presId="urn:microsoft.com/office/officeart/2005/8/layout/chevron1"/>
    <dgm:cxn modelId="{2C46F1A7-7AD9-4783-89F7-DE2D076FB0D4}" type="presParOf" srcId="{40180A51-CC12-447F-9FAA-F8667CD56D51}" destId="{BAD1A399-0BA1-4320-8038-2D378D7D1037}" srcOrd="1" destOrd="0" presId="urn:microsoft.com/office/officeart/2005/8/layout/chevron1"/>
    <dgm:cxn modelId="{9B4C71A0-C70F-4780-A90C-2F9EB96FE12E}" type="presParOf" srcId="{28477C71-67B2-421D-A201-D515BAC0563C}" destId="{F4E6559E-0072-4200-9655-E0D7C37A49EA}" srcOrd="3" destOrd="0" presId="urn:microsoft.com/office/officeart/2005/8/layout/chevron1"/>
    <dgm:cxn modelId="{A2EEA86B-35C6-44A1-A4ED-0B9A2BC9584E}" type="presParOf" srcId="{28477C71-67B2-421D-A201-D515BAC0563C}" destId="{0A6DA709-C342-4E4B-8299-80F643572AAE}" srcOrd="4" destOrd="0" presId="urn:microsoft.com/office/officeart/2005/8/layout/chevron1"/>
    <dgm:cxn modelId="{C4742732-B7E1-4853-9C10-D0AB416B34C3}" type="presParOf" srcId="{0A6DA709-C342-4E4B-8299-80F643572AAE}" destId="{70BF7A9E-8226-49F6-A8A4-9E6F838570F4}" srcOrd="0" destOrd="0" presId="urn:microsoft.com/office/officeart/2005/8/layout/chevron1"/>
    <dgm:cxn modelId="{31583433-8B6A-44FF-A83C-2F53B1328ED7}" type="presParOf" srcId="{0A6DA709-C342-4E4B-8299-80F643572AAE}" destId="{5CD33304-51B9-4DB1-87AA-F523456B9C99}" srcOrd="1" destOrd="0" presId="urn:microsoft.com/office/officeart/2005/8/layout/chevron1"/>
    <dgm:cxn modelId="{BFC2CCB1-58ED-459E-952E-166EBE39909A}" type="presParOf" srcId="{28477C71-67B2-421D-A201-D515BAC0563C}" destId="{BA8E0BA0-41D4-4377-A563-5F38E3837E76}" srcOrd="5" destOrd="0" presId="urn:microsoft.com/office/officeart/2005/8/layout/chevron1"/>
    <dgm:cxn modelId="{F92E60E0-9F14-47CE-9F45-E6BEFFA7FA43}" type="presParOf" srcId="{28477C71-67B2-421D-A201-D515BAC0563C}" destId="{B6AC9AE1-D75C-41E7-993D-68BD37FA6069}" srcOrd="6" destOrd="0" presId="urn:microsoft.com/office/officeart/2005/8/layout/chevron1"/>
    <dgm:cxn modelId="{41457D4E-BD2C-45BA-B553-FD22AEC1A50F}" type="presParOf" srcId="{B6AC9AE1-D75C-41E7-993D-68BD37FA6069}" destId="{DF6979E9-E890-4402-AAF8-CA35C98262B1}" srcOrd="0" destOrd="0" presId="urn:microsoft.com/office/officeart/2005/8/layout/chevron1"/>
    <dgm:cxn modelId="{F2713916-B9CE-4804-9A2A-49F9DBBCB28F}" type="presParOf" srcId="{B6AC9AE1-D75C-41E7-993D-68BD37FA6069}" destId="{30B0382C-4675-429B-BC10-FFC4B4AD6091}" srcOrd="1" destOrd="0" presId="urn:microsoft.com/office/officeart/2005/8/layout/chevron1"/>
    <dgm:cxn modelId="{AB515F84-36B9-44F6-9AB4-795656882733}" type="presParOf" srcId="{28477C71-67B2-421D-A201-D515BAC0563C}" destId="{83108F26-6502-40A6-9A90-B666E78A3FC0}" srcOrd="7" destOrd="0" presId="urn:microsoft.com/office/officeart/2005/8/layout/chevron1"/>
    <dgm:cxn modelId="{EE26F835-CB0D-423D-AC7B-7CF2EAB84C62}" type="presParOf" srcId="{28477C71-67B2-421D-A201-D515BAC0563C}" destId="{DE48B053-3F42-4288-A5A6-36D64E11E4BE}" srcOrd="8" destOrd="0" presId="urn:microsoft.com/office/officeart/2005/8/layout/chevron1"/>
    <dgm:cxn modelId="{35B00910-A5C2-4DA1-8514-064963E652EE}" type="presParOf" srcId="{DE48B053-3F42-4288-A5A6-36D64E11E4BE}" destId="{229522AB-C753-4C35-9E10-4821F5B42E5A}" srcOrd="0" destOrd="0" presId="urn:microsoft.com/office/officeart/2005/8/layout/chevron1"/>
    <dgm:cxn modelId="{1C949B30-F3AB-4C51-B7E6-E18BDE9F861A}" type="presParOf" srcId="{DE48B053-3F42-4288-A5A6-36D64E11E4BE}" destId="{FFFD2C18-F8B2-49A3-BEF4-42D7CDC53FA5}" srcOrd="1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83576B-4BE6-4F62-8D82-465B908B595E}">
      <dsp:nvSpPr>
        <dsp:cNvPr id="0" name=""/>
        <dsp:cNvSpPr/>
      </dsp:nvSpPr>
      <dsp:spPr>
        <a:xfrm>
          <a:off x="3263" y="1405693"/>
          <a:ext cx="2274614" cy="90984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Midi</a:t>
          </a:r>
          <a:r>
            <a:rPr lang="zh-TW" altLang="en-US" sz="1700" kern="1200" dirty="0"/>
            <a:t> 序列輸入</a:t>
          </a:r>
        </a:p>
      </dsp:txBody>
      <dsp:txXfrm>
        <a:off x="458186" y="1405693"/>
        <a:ext cx="1364769" cy="909845"/>
      </dsp:txXfrm>
    </dsp:sp>
    <dsp:sp modelId="{853B9778-63D2-49A0-8E3A-CE124B09FA40}">
      <dsp:nvSpPr>
        <dsp:cNvPr id="0" name=""/>
        <dsp:cNvSpPr/>
      </dsp:nvSpPr>
      <dsp:spPr>
        <a:xfrm>
          <a:off x="3263" y="2429269"/>
          <a:ext cx="1819691" cy="516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700" kern="1200" dirty="0"/>
            <a:t>C4 -&gt; D4 &gt; E4</a:t>
          </a:r>
          <a:endParaRPr lang="zh-TW" altLang="en-US" sz="1700" kern="1200" dirty="0"/>
        </a:p>
      </dsp:txBody>
      <dsp:txXfrm>
        <a:off x="3263" y="2429269"/>
        <a:ext cx="1819691" cy="516375"/>
      </dsp:txXfrm>
    </dsp:sp>
    <dsp:sp modelId="{4543FBF8-6E80-4BA9-989C-FFAC1CDE7B6B}">
      <dsp:nvSpPr>
        <dsp:cNvPr id="0" name=""/>
        <dsp:cNvSpPr/>
      </dsp:nvSpPr>
      <dsp:spPr>
        <a:xfrm>
          <a:off x="2061878" y="1405693"/>
          <a:ext cx="2274614" cy="90984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嵌入層 </a:t>
          </a:r>
        </a:p>
      </dsp:txBody>
      <dsp:txXfrm>
        <a:off x="2516801" y="1405693"/>
        <a:ext cx="1364769" cy="909845"/>
      </dsp:txXfrm>
    </dsp:sp>
    <dsp:sp modelId="{BAD1A399-0BA1-4320-8038-2D378D7D1037}">
      <dsp:nvSpPr>
        <dsp:cNvPr id="0" name=""/>
        <dsp:cNvSpPr/>
      </dsp:nvSpPr>
      <dsp:spPr>
        <a:xfrm>
          <a:off x="2061878" y="2429269"/>
          <a:ext cx="1819691" cy="516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700" kern="1200" dirty="0"/>
            <a:t>VOAB_SIZE:390</a:t>
          </a:r>
          <a:endParaRPr lang="zh-TW" alt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700" kern="1200" dirty="0"/>
            <a:t>d-model:512</a:t>
          </a:r>
          <a:endParaRPr lang="zh-TW" altLang="en-US" sz="1700" kern="1200" dirty="0"/>
        </a:p>
      </dsp:txBody>
      <dsp:txXfrm>
        <a:off x="2061878" y="2429269"/>
        <a:ext cx="1819691" cy="516375"/>
      </dsp:txXfrm>
    </dsp:sp>
    <dsp:sp modelId="{70BF7A9E-8226-49F6-A8A4-9E6F838570F4}">
      <dsp:nvSpPr>
        <dsp:cNvPr id="0" name=""/>
        <dsp:cNvSpPr/>
      </dsp:nvSpPr>
      <dsp:spPr>
        <a:xfrm>
          <a:off x="4120492" y="1405693"/>
          <a:ext cx="2274614" cy="90984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700" kern="1200" dirty="0"/>
            <a:t>Transformer </a:t>
          </a:r>
          <a:r>
            <a:rPr lang="zh-TW" altLang="en-US" sz="1700" kern="1200" dirty="0"/>
            <a:t>模型</a:t>
          </a:r>
        </a:p>
      </dsp:txBody>
      <dsp:txXfrm>
        <a:off x="4575415" y="1405693"/>
        <a:ext cx="1364769" cy="909845"/>
      </dsp:txXfrm>
    </dsp:sp>
    <dsp:sp modelId="{5CD33304-51B9-4DB1-87AA-F523456B9C99}">
      <dsp:nvSpPr>
        <dsp:cNvPr id="0" name=""/>
        <dsp:cNvSpPr/>
      </dsp:nvSpPr>
      <dsp:spPr>
        <a:xfrm>
          <a:off x="4120492" y="2429269"/>
          <a:ext cx="1819691" cy="516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700" kern="1200" dirty="0"/>
            <a:t>n_layers:6</a:t>
          </a:r>
          <a:endParaRPr lang="zh-TW" alt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700" kern="1200" dirty="0"/>
            <a:t>Numb_heads:8</a:t>
          </a:r>
          <a:endParaRPr lang="zh-TW" altLang="en-US" sz="1700" kern="1200" dirty="0"/>
        </a:p>
      </dsp:txBody>
      <dsp:txXfrm>
        <a:off x="4120492" y="2429269"/>
        <a:ext cx="1819691" cy="516375"/>
      </dsp:txXfrm>
    </dsp:sp>
    <dsp:sp modelId="{DF6979E9-E890-4402-AAF8-CA35C98262B1}">
      <dsp:nvSpPr>
        <dsp:cNvPr id="0" name=""/>
        <dsp:cNvSpPr/>
      </dsp:nvSpPr>
      <dsp:spPr>
        <a:xfrm>
          <a:off x="6179107" y="1405693"/>
          <a:ext cx="2274614" cy="90984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輸出層</a:t>
          </a:r>
        </a:p>
      </dsp:txBody>
      <dsp:txXfrm>
        <a:off x="6634030" y="1405693"/>
        <a:ext cx="1364769" cy="909845"/>
      </dsp:txXfrm>
    </dsp:sp>
    <dsp:sp modelId="{30B0382C-4675-429B-BC10-FFC4B4AD6091}">
      <dsp:nvSpPr>
        <dsp:cNvPr id="0" name=""/>
        <dsp:cNvSpPr/>
      </dsp:nvSpPr>
      <dsp:spPr>
        <a:xfrm>
          <a:off x="6179107" y="2429269"/>
          <a:ext cx="1819691" cy="516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700" kern="1200" dirty="0"/>
            <a:t>VOCAB_SIZE:390</a:t>
          </a:r>
          <a:endParaRPr lang="zh-TW" altLang="en-US" sz="1700" kern="1200" dirty="0"/>
        </a:p>
      </dsp:txBody>
      <dsp:txXfrm>
        <a:off x="6179107" y="2429269"/>
        <a:ext cx="1819691" cy="516375"/>
      </dsp:txXfrm>
    </dsp:sp>
    <dsp:sp modelId="{229522AB-C753-4C35-9E10-4821F5B42E5A}">
      <dsp:nvSpPr>
        <dsp:cNvPr id="0" name=""/>
        <dsp:cNvSpPr/>
      </dsp:nvSpPr>
      <dsp:spPr>
        <a:xfrm>
          <a:off x="8237721" y="1405693"/>
          <a:ext cx="2274614" cy="90984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700" kern="1200" dirty="0"/>
            <a:t>下一個音符</a:t>
          </a:r>
        </a:p>
      </dsp:txBody>
      <dsp:txXfrm>
        <a:off x="8692644" y="1405693"/>
        <a:ext cx="1364769" cy="909845"/>
      </dsp:txXfrm>
    </dsp:sp>
    <dsp:sp modelId="{FFFD2C18-F8B2-49A3-BEF4-42D7CDC53FA5}">
      <dsp:nvSpPr>
        <dsp:cNvPr id="0" name=""/>
        <dsp:cNvSpPr/>
      </dsp:nvSpPr>
      <dsp:spPr>
        <a:xfrm>
          <a:off x="8237721" y="2429269"/>
          <a:ext cx="1819691" cy="516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1700" kern="1200" dirty="0"/>
            <a:t>Token:F4</a:t>
          </a:r>
          <a:endParaRPr lang="zh-TW" altLang="en-US" sz="1700" kern="1200" dirty="0"/>
        </a:p>
      </dsp:txBody>
      <dsp:txXfrm>
        <a:off x="8237721" y="2429269"/>
        <a:ext cx="1819691" cy="516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5" name="Google Shape;14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1" name="Google Shape;21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df7c251067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5" name="Google Shape;395;g2df7c251067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96" name="Google Shape;396;g2df7c251067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28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3" name="Google Shape;40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" name="Google Shape;1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17" name="Google Shape;41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df7c25106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5" name="Google Shape;425;g2df7c251067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26" name="Google Shape;426;g2df7c251067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32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34" name="Google Shape;43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41" name="Google Shape;44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9" name="Google Shape;15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7" name="Google Shape;16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f80ce8166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2df80ce8166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6" name="Google Shape;176;g2df80ce8166_3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3" name="Google Shape;1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7" name="Google Shape;19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4" name="Google Shape;204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4FF6B1-CD6B-93A0-96EB-86F7F63A41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BCC7803-0FE4-3105-94FE-CCABF4C96B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86B9A69-525E-D928-A5B5-BF9411DDE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2835370-8301-5A32-3E44-EACAEDEF7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9E3400-74CA-260B-4D1C-6ECAB58D6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651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547D78-7BDD-8274-8925-C3964EAE7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787E84C-03FD-B174-47CC-012DC9DCF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86E1AD-6453-652C-3E87-8CD896697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93091E0-F073-EF2B-634A-C55ACC689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5B6EEC3-5DBB-69DB-F08A-CDC70A740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149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15AFBC9-EACB-169F-2202-EA50A9A162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7546B46-45B0-BE83-B0AC-BE076B4CA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3B40B6-6621-49DD-20AF-6EC2A28A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27B8CF-0587-0123-E78C-44A54509C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F64A8C7-17F9-98C5-4000-BBDF44E8D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8479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929B3A-FA64-82E6-CEA0-47B5DBC50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55A8681-6727-A9CC-02D0-B4A271BC6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5718E18-685B-7AFD-EBCA-CBAAD99A6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52F2312-6F38-9B55-612F-255B1FE06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39CC15-2BE7-4C9F-EADC-2E73A2644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793967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095EE4-B92E-C4E6-9896-FBEAC857E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0A74199-1812-48AA-3663-F6B934B0C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A784C4D-529C-ED11-9624-1075B848A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4D4AA0-AEB9-6C37-1BF6-A3D9569C7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15D843-C5AC-30F5-8FBF-448F33694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5856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ACB2CA-9CB1-C9F4-38B1-5FCD70EBB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5EAA736-F378-CC95-53F0-962DDBB4B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F9CC881-9ADA-8D76-E4EE-C1501FDA1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EA11843-72AB-BDF2-79FF-279A86522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2866E74-27E1-F546-B634-886A5EB96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DEF954-D2F2-7DA2-57F8-7E5C87AE9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63564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F3FD3D-A295-C390-0154-3D2546D11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4C42B45-70D4-4545-4DFD-6AE0CF338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D79EE30-3EE9-4889-E2B6-8C9DA590A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3BC20ED-712A-93D2-3DFA-005D3A10BC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BD42E93-FE37-F105-E4AF-DADDF8A4D2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EA09ADDA-BCF4-2065-01B1-E7AD64E01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22828C1-95D8-22C9-6767-230545EB8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9FFA1B6-F82E-268C-4E23-EEE877222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623863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3E72C6-B9A2-230C-FF6F-60BF7F888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6E7F084-F7A3-BDA0-FA2A-7B500431F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89CFE7-0257-39F5-BCDE-9BC5D8E24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C14F1FB-1471-8C70-A6DF-C6322E0D8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1135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B98E4E8-A010-ECD6-D068-8C5EB46B1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6F3557E-EA2B-5400-B38C-DBAF6BD0B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7E7DEEA-5283-746E-208D-CDB2633E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9694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9F19E5-BCE1-564E-AD46-B1E8CAB0C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43B2DC1-3870-44C9-6CCF-87226FD77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3AD6C89-8FDC-160B-09A6-A8B2524770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50E7BDA-AD03-A3EB-7E1B-1BAD983DF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F9A0A19-0D3F-C0BF-7433-C30793E58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B2416EC-77F4-4FA9-BCA8-04EFFFD3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656603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2B1334-F6E9-D6E4-BC5C-6FD8A7E1C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31167E3-89DB-1FAC-9D44-9459826F50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42325FF-188B-F541-6A73-1FBE84847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7045941-6D45-6F0A-ABBC-108E6589B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CBEABA9-1BFE-ACD7-BCA8-EF2D7433E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4672316-4586-034A-5C82-0CB8B38D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368678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0F977A58-2906-467C-E637-BA6F6214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E9134AA-978E-7274-A2E8-FF25DBFCD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9BA4D0-DC9A-873C-A5ED-4EF640C34A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B22633-0A54-EAF0-F454-503A8B7739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D3CED5-720F-6E1D-318B-561E7D2763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03762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rive.google.com/drive/folders/1soXJ8CUqTW24z7R9ioSpM81F9cu3OerL?usp=shari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jason9693/midi-neural-processor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pdf/1809.04281" TargetMode="External"/><Relationship Id="rId5" Type="http://schemas.openxmlformats.org/officeDocument/2006/relationships/hyperlink" Target="https://arxiv.org/pdf/1803.02155" TargetMode="External"/><Relationship Id="rId4" Type="http://schemas.openxmlformats.org/officeDocument/2006/relationships/hyperlink" Target="https://github.com/gwinndr/MusicTransformer-Pytorch/tree/master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pectraldoy/music-transformer/blob/main/vocabulary.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>
            <a:spLocks noGrp="1"/>
          </p:cNvSpPr>
          <p:nvPr>
            <p:ph type="ctrTitle"/>
          </p:nvPr>
        </p:nvSpPr>
        <p:spPr>
          <a:xfrm>
            <a:off x="0" y="1160865"/>
            <a:ext cx="7767000" cy="16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zh-TW"/>
              <a:t>AI音樂產生器</a:t>
            </a:r>
            <a:endParaRPr/>
          </a:p>
        </p:txBody>
      </p:sp>
      <p:sp>
        <p:nvSpPr>
          <p:cNvPr id="148" name="Google Shape;148;p1"/>
          <p:cNvSpPr txBox="1">
            <a:spLocks noGrp="1"/>
          </p:cNvSpPr>
          <p:nvPr>
            <p:ph type="subTitle" idx="1"/>
          </p:nvPr>
        </p:nvSpPr>
        <p:spPr>
          <a:xfrm>
            <a:off x="730125" y="4040475"/>
            <a:ext cx="9360000" cy="14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zh-TW" sz="3200"/>
              <a:t>主講人： 尤睿杰 	  指導教授：林耀鈴</a:t>
            </a: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zh-TW" sz="3200"/>
              <a:t>組員： 文睿薪        學校：靜宜大學資訊工程學系</a:t>
            </a:r>
            <a:endParaRPr sz="3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製作過程</a:t>
            </a:r>
            <a:endParaRPr b="1"/>
          </a:p>
        </p:txBody>
      </p:sp>
      <p:sp>
        <p:nvSpPr>
          <p:cNvPr id="214" name="Google Shape;214;p1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 b="1"/>
              <a:t>10</a:t>
            </a:fld>
            <a:endParaRPr b="1"/>
          </a:p>
        </p:txBody>
      </p:sp>
      <p:grpSp>
        <p:nvGrpSpPr>
          <p:cNvPr id="215" name="Google Shape;215;p17"/>
          <p:cNvGrpSpPr/>
          <p:nvPr/>
        </p:nvGrpSpPr>
        <p:grpSpPr>
          <a:xfrm>
            <a:off x="681316" y="1982249"/>
            <a:ext cx="9053925" cy="2785823"/>
            <a:chOff x="3982" y="157608"/>
            <a:chExt cx="9053925" cy="2785823"/>
          </a:xfrm>
        </p:grpSpPr>
        <p:sp>
          <p:nvSpPr>
            <p:cNvPr id="216" name="Google Shape;216;p17"/>
            <p:cNvSpPr/>
            <p:nvPr/>
          </p:nvSpPr>
          <p:spPr>
            <a:xfrm>
              <a:off x="3982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7"/>
            <p:cNvSpPr txBox="1"/>
            <p:nvPr/>
          </p:nvSpPr>
          <p:spPr>
            <a:xfrm>
              <a:off x="34580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上網去找適合我們題目的github網站</a:t>
              </a:r>
              <a:endParaRPr sz="1800" b="1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1898342" y="464049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7"/>
            <p:cNvSpPr txBox="1"/>
            <p:nvPr/>
          </p:nvSpPr>
          <p:spPr>
            <a:xfrm>
              <a:off x="1898342" y="550409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2441577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7"/>
            <p:cNvSpPr txBox="1"/>
            <p:nvPr/>
          </p:nvSpPr>
          <p:spPr>
            <a:xfrm>
              <a:off x="2472175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將github網站clone到我們的linux裡面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4335937" y="464049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7"/>
            <p:cNvSpPr txBox="1"/>
            <p:nvPr/>
          </p:nvSpPr>
          <p:spPr>
            <a:xfrm>
              <a:off x="4335937" y="550409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4879172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17"/>
            <p:cNvSpPr txBox="1"/>
            <p:nvPr/>
          </p:nvSpPr>
          <p:spPr>
            <a:xfrm>
              <a:off x="4909770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從各個地方找要訓練的midi檔數據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6773532" y="464049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7"/>
            <p:cNvSpPr txBox="1"/>
            <p:nvPr/>
          </p:nvSpPr>
          <p:spPr>
            <a:xfrm>
              <a:off x="6773532" y="550409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7316768" y="15760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7"/>
            <p:cNvSpPr txBox="1"/>
            <p:nvPr/>
          </p:nvSpPr>
          <p:spPr>
            <a:xfrm>
              <a:off x="7347366" y="18820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將clone下來的資料調整成我們想要參數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 rot="5400000">
              <a:off x="8002777" y="1324172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7"/>
            <p:cNvSpPr txBox="1"/>
            <p:nvPr/>
          </p:nvSpPr>
          <p:spPr>
            <a:xfrm>
              <a:off x="8057797" y="1355512"/>
              <a:ext cx="259082" cy="2583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7316768" y="189874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7"/>
            <p:cNvSpPr txBox="1"/>
            <p:nvPr/>
          </p:nvSpPr>
          <p:spPr>
            <a:xfrm>
              <a:off x="7347366" y="192934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rPr lang="zh-TW" sz="19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將我們的midi檔經處理、訓練和生成</a:t>
              </a:r>
              <a:endParaRPr sz="19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4" name="Google Shape;234;p17"/>
            <p:cNvSpPr/>
            <p:nvPr/>
          </p:nvSpPr>
          <p:spPr>
            <a:xfrm rot="10800000">
              <a:off x="6794426" y="2205188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7"/>
            <p:cNvSpPr txBox="1"/>
            <p:nvPr/>
          </p:nvSpPr>
          <p:spPr>
            <a:xfrm>
              <a:off x="6905162" y="2291548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6" name="Google Shape;236;p17"/>
            <p:cNvSpPr/>
            <p:nvPr/>
          </p:nvSpPr>
          <p:spPr>
            <a:xfrm>
              <a:off x="4879172" y="189874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17"/>
            <p:cNvSpPr txBox="1"/>
            <p:nvPr/>
          </p:nvSpPr>
          <p:spPr>
            <a:xfrm>
              <a:off x="4909770" y="192934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利用bash的腳本來將這一串過程打包起來執行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8" name="Google Shape;238;p17"/>
            <p:cNvSpPr/>
            <p:nvPr/>
          </p:nvSpPr>
          <p:spPr>
            <a:xfrm rot="10800000">
              <a:off x="4356831" y="2205188"/>
              <a:ext cx="369121" cy="431802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C5DD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17"/>
            <p:cNvSpPr txBox="1"/>
            <p:nvPr/>
          </p:nvSpPr>
          <p:spPr>
            <a:xfrm>
              <a:off x="4467567" y="2291548"/>
              <a:ext cx="258385" cy="259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40" name="Google Shape;240;p17"/>
            <p:cNvSpPr/>
            <p:nvPr/>
          </p:nvSpPr>
          <p:spPr>
            <a:xfrm>
              <a:off x="2441577" y="1898748"/>
              <a:ext cx="1741139" cy="1044683"/>
            </a:xfrm>
            <a:prstGeom prst="roundRect">
              <a:avLst>
                <a:gd name="adj" fmla="val 10000"/>
              </a:avLst>
            </a:prstGeom>
            <a:solidFill>
              <a:srgbClr val="90C223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7"/>
            <p:cNvSpPr txBox="1"/>
            <p:nvPr/>
          </p:nvSpPr>
          <p:spPr>
            <a:xfrm>
              <a:off x="2472175" y="1929346"/>
              <a:ext cx="1679943" cy="9834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7150" tIns="57150" rIns="57150" bIns="5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lang="zh-TW" sz="1800" b="1" i="0" u="none" strike="noStrike" cap="none">
                  <a:solidFill>
                    <a:schemeClr val="lt1"/>
                  </a:solidFill>
                  <a:latin typeface="Trebuchet MS"/>
                  <a:ea typeface="Trebuchet MS"/>
                  <a:cs typeface="Trebuchet MS"/>
                  <a:sym typeface="Trebuchet MS"/>
                </a:rPr>
                <a:t>後續持續增減我們的數據，並調整參數</a:t>
              </a:r>
              <a:endParaRPr sz="18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endParaRPr/>
          </a:p>
        </p:txBody>
      </p:sp>
      <p:sp>
        <p:nvSpPr>
          <p:cNvPr id="290" name="Google Shape;290;p50"/>
          <p:cNvSpPr txBox="1">
            <a:spLocks noGrp="1"/>
          </p:cNvSpPr>
          <p:nvPr>
            <p:ph idx="1"/>
          </p:nvPr>
        </p:nvSpPr>
        <p:spPr>
          <a:xfrm>
            <a:off x="677334" y="2160589"/>
            <a:ext cx="8823282" cy="4221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/>
              <a:t>批次大小（batch_size）</a:t>
            </a:r>
            <a:endParaRPr sz="2400" b="1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用途：指定每次訓練步驟中使用的數據樣本數量。</a:t>
            </a:r>
            <a:endParaRPr sz="180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影響：</a:t>
            </a:r>
            <a:r>
              <a:rPr lang="zh-TW" sz="1800">
                <a:solidFill>
                  <a:srgbClr val="FF0000"/>
                </a:solidFill>
              </a:rPr>
              <a:t>較小</a:t>
            </a:r>
            <a:r>
              <a:rPr lang="zh-TW" sz="1800"/>
              <a:t>的批次大小可以</a:t>
            </a:r>
            <a:r>
              <a:rPr lang="zh-TW" sz="1800">
                <a:solidFill>
                  <a:srgbClr val="FF0000"/>
                </a:solidFill>
              </a:rPr>
              <a:t>更細緻地更新模型參數</a:t>
            </a:r>
            <a:r>
              <a:rPr lang="zh-TW" sz="1800"/>
              <a:t>，但可能導致訓練速度變慢；</a:t>
            </a:r>
            <a:r>
              <a:rPr lang="zh-TW" sz="1800">
                <a:solidFill>
                  <a:srgbClr val="FF0000"/>
                </a:solidFill>
              </a:rPr>
              <a:t>較大</a:t>
            </a:r>
            <a:r>
              <a:rPr lang="zh-TW" sz="1800"/>
              <a:t>的批次大小則能</a:t>
            </a:r>
            <a:r>
              <a:rPr lang="zh-TW" sz="1800">
                <a:solidFill>
                  <a:srgbClr val="FF0000"/>
                </a:solidFill>
              </a:rPr>
              <a:t>提升訓練速度</a:t>
            </a:r>
            <a:r>
              <a:rPr lang="zh-TW" sz="1800"/>
              <a:t>，但對內存需求較高。在 WSL 中可以根據資源進行優化設置。</a:t>
            </a:r>
            <a:endParaRPr sz="1800"/>
          </a:p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/>
              <a:t>學習率調度器參數（warmup_steps）</a:t>
            </a:r>
            <a:endParaRPr sz="2400" b="1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用途：指定學習率的預熱步驟數，用於</a:t>
            </a:r>
            <a:r>
              <a:rPr lang="zh-TW" sz="1800">
                <a:solidFill>
                  <a:srgbClr val="FF0000"/>
                </a:solidFill>
              </a:rPr>
              <a:t>控制學習率調度策略</a:t>
            </a:r>
            <a:r>
              <a:rPr lang="zh-TW" sz="1800"/>
              <a:t>，使學習率在初期逐步增大。</a:t>
            </a:r>
            <a:endParaRPr sz="180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/>
              <a:t>影響：使用預熱步驟可以穩定初期訓練，使</a:t>
            </a:r>
            <a:r>
              <a:rPr lang="zh-TW" sz="1800">
                <a:solidFill>
                  <a:srgbClr val="FF0000"/>
                </a:solidFill>
              </a:rPr>
              <a:t>模型收斂更平穩</a:t>
            </a:r>
            <a:r>
              <a:rPr lang="zh-TW" sz="1800"/>
              <a:t>。對於愛爾蘭民謠風格的學習，適當的 warmup_steps 可以讓模型在訓練早期快速收斂到合理的損失範圍。</a:t>
            </a:r>
            <a:endParaRPr/>
          </a:p>
        </p:txBody>
      </p:sp>
      <p:sp>
        <p:nvSpPr>
          <p:cNvPr id="291" name="Google Shape;291;p5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endParaRPr/>
          </a:p>
        </p:txBody>
      </p:sp>
      <p:sp>
        <p:nvSpPr>
          <p:cNvPr id="283" name="Google Shape;283;p49"/>
          <p:cNvSpPr txBox="1">
            <a:spLocks noGrp="1"/>
          </p:cNvSpPr>
          <p:nvPr>
            <p:ph idx="1"/>
          </p:nvPr>
        </p:nvSpPr>
        <p:spPr>
          <a:xfrm>
            <a:off x="677334" y="1930401"/>
            <a:ext cx="9061026" cy="511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訓練週期數（epochs）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用途：指定訓練模型的迭代次數，即</a:t>
            </a:r>
            <a:r>
              <a:rPr lang="zh-TW" sz="1800" dirty="0">
                <a:solidFill>
                  <a:srgbClr val="FF0000"/>
                </a:solidFill>
              </a:rPr>
              <a:t>模型將通過數據集的次數</a:t>
            </a:r>
            <a:r>
              <a:rPr lang="zh-TW" sz="1800" dirty="0"/>
              <a:t>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影響：更多的 epoch 次數通常會讓模型有更充分的學習，但</a:t>
            </a:r>
            <a:r>
              <a:rPr lang="zh-TW" sz="1800" dirty="0">
                <a:solidFill>
                  <a:srgbClr val="FF0000"/>
                </a:solidFill>
              </a:rPr>
              <a:t>過多的迭代可能會導致過擬合</a:t>
            </a:r>
            <a:r>
              <a:rPr lang="zh-TW" sz="1800" dirty="0"/>
              <a:t>。對於愛爾蘭音樂專題，可以通過反覆測試來確定合適的 epoch 數</a:t>
            </a:r>
            <a:endParaRPr dirty="0"/>
          </a:p>
        </p:txBody>
      </p:sp>
      <p:sp>
        <p:nvSpPr>
          <p:cNvPr id="284" name="Google Shape;284;p49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endParaRPr/>
          </a:p>
        </p:txBody>
      </p:sp>
      <p:sp>
        <p:nvSpPr>
          <p:cNvPr id="297" name="Google Shape;297;p51"/>
          <p:cNvSpPr txBox="1">
            <a:spLocks noGrp="1"/>
          </p:cNvSpPr>
          <p:nvPr>
            <p:ph idx="1"/>
          </p:nvPr>
        </p:nvSpPr>
        <p:spPr>
          <a:xfrm>
            <a:off x="677334" y="1959312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超參數設定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d_model：Transformer 的嵌入維度，控制模型中表示的向量空間維度。影響：較大的 d_model 值能夠提升模型的表示能力，但會增加計算量。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num_layers：Transformer 解碼器層的數量。影響：更多的層數可以捕捉到更深的特徵，但會增加模型的計算需求。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num_heads：多頭注意力機制中的注意力頭數。影響：更多的注意力頭能夠提高模型對不同音符之間關係的捕捉能力，特別適合音樂</a:t>
            </a:r>
            <a:r>
              <a:rPr lang="en-US" altLang="zh-TW" sz="1800" dirty="0"/>
              <a:t>	</a:t>
            </a:r>
            <a:r>
              <a:rPr lang="zh-TW" sz="1800" dirty="0"/>
              <a:t>生成中的旋律和節奏關係學習。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dropout：隨機丟棄神經元的比例，防止模型過擬合。影響：適當的 dropout 可以提高模型的泛化能力，減少過擬合現象。</a:t>
            </a:r>
            <a:endParaRPr dirty="0"/>
          </a:p>
        </p:txBody>
      </p:sp>
      <p:sp>
        <p:nvSpPr>
          <p:cNvPr id="298" name="Google Shape;298;p51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train.py</a:t>
            </a:r>
            <a:br>
              <a:rPr lang="zh-TW"/>
            </a:br>
            <a:endParaRPr/>
          </a:p>
        </p:txBody>
      </p:sp>
      <p:sp>
        <p:nvSpPr>
          <p:cNvPr id="304" name="Google Shape;304;p5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資料分割與數據加載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訓練/驗證分割：train.py 將數據按 80% 訓練、20% 驗證分割，這樣可以監控模型在訓練和驗證集上的表現。</a:t>
            </a:r>
            <a:endParaRPr sz="1800" dirty="0"/>
          </a:p>
        </p:txBody>
      </p:sp>
      <p:sp>
        <p:nvSpPr>
          <p:cNvPr id="305" name="Google Shape;305;p5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/>
              <a:t>generate.py</a:t>
            </a:r>
            <a:endParaRPr/>
          </a:p>
        </p:txBody>
      </p:sp>
      <p:sp>
        <p:nvSpPr>
          <p:cNvPr id="341" name="Google Shape;341;p57"/>
          <p:cNvSpPr txBox="1">
            <a:spLocks noGrp="1"/>
          </p:cNvSpPr>
          <p:nvPr>
            <p:ph idx="1"/>
          </p:nvPr>
        </p:nvSpPr>
        <p:spPr>
          <a:xfrm>
            <a:off x="677334" y="2160589"/>
            <a:ext cx="8786706" cy="4570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2400" b="1" dirty="0"/>
              <a:t>起始提示音符（</a:t>
            </a:r>
            <a:r>
              <a:rPr lang="en-US" altLang="zh-TW" sz="2400" dirty="0"/>
              <a:t> </a:t>
            </a:r>
            <a:r>
              <a:rPr lang="en-US" altLang="zh-TW" sz="2400" dirty="0" err="1"/>
              <a:t>primer_file</a:t>
            </a:r>
            <a:r>
              <a:rPr lang="zh-TW" sz="2400" b="1" dirty="0"/>
              <a:t> 和 </a:t>
            </a:r>
            <a:r>
              <a:rPr lang="en-US" altLang="zh-TW" sz="2400" dirty="0" err="1"/>
              <a:t>num_prime</a:t>
            </a:r>
            <a:r>
              <a:rPr lang="en-US" altLang="zh-TW" sz="2400" dirty="0"/>
              <a:t> </a:t>
            </a:r>
            <a:r>
              <a:rPr lang="zh-TW" sz="2400" b="1" dirty="0"/>
              <a:t>）</a:t>
            </a:r>
            <a:endParaRPr sz="24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 altLang="zh-TW" sz="1800" dirty="0" err="1"/>
              <a:t>primer_file</a:t>
            </a:r>
            <a:r>
              <a:rPr lang="en-US" altLang="zh-TW" sz="1800" dirty="0"/>
              <a:t> </a:t>
            </a:r>
            <a:r>
              <a:rPr lang="zh-TW" sz="1800" dirty="0"/>
              <a:t>指定要繼續生成的 MIDI 文件路徑，允許用戶</a:t>
            </a:r>
            <a:r>
              <a:rPr lang="zh-TW" sz="1800" dirty="0">
                <a:solidFill>
                  <a:srgbClr val="FF0000"/>
                </a:solidFill>
              </a:rPr>
              <a:t>從某個 MIDI 起始片段開始生成新旋律</a:t>
            </a:r>
            <a:r>
              <a:rPr lang="zh-TW" sz="1800" dirty="0"/>
              <a:t>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 altLang="zh-TW" sz="1800" dirty="0" err="1"/>
              <a:t>num_prime</a:t>
            </a:r>
            <a:r>
              <a:rPr lang="en-US" altLang="zh-TW" sz="1800" dirty="0"/>
              <a:t> </a:t>
            </a:r>
            <a:r>
              <a:rPr lang="zh-TW" sz="1800" dirty="0"/>
              <a:t>控制從提示片段中選取的音符數量，用於</a:t>
            </a:r>
            <a:r>
              <a:rPr lang="zh-TW" sz="1800" dirty="0">
                <a:solidFill>
                  <a:srgbClr val="FF0000"/>
                </a:solidFill>
              </a:rPr>
              <a:t>限制生成起始片段的長度</a:t>
            </a:r>
            <a:r>
              <a:rPr lang="zh-TW" sz="1800" dirty="0"/>
              <a:t>。</a:t>
            </a:r>
            <a:endParaRPr sz="18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zh-TW" sz="1800" dirty="0"/>
              <a:t>影響：使用起始提示音符可以讓生成的音樂延續特定旋律片段，有助於保持音樂的連貫性。可以通過選擇適當的片段來引導模型生成符合特定風格的旋律。</a:t>
            </a:r>
            <a:endParaRPr sz="1800" dirty="0"/>
          </a:p>
        </p:txBody>
      </p:sp>
      <p:sp>
        <p:nvSpPr>
          <p:cNvPr id="342" name="Google Shape;342;p5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0"/>
          <p:cNvSpPr txBox="1">
            <a:spLocks noGrp="1"/>
          </p:cNvSpPr>
          <p:nvPr>
            <p:ph type="title"/>
          </p:nvPr>
        </p:nvSpPr>
        <p:spPr>
          <a:xfrm>
            <a:off x="1385532" y="2978173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 b="1" dirty="0"/>
              <a:t>成果展示</a:t>
            </a:r>
            <a:endParaRPr dirty="0"/>
          </a:p>
        </p:txBody>
      </p:sp>
      <p:sp>
        <p:nvSpPr>
          <p:cNvPr id="364" name="Google Shape;364;p6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75B430-9BF1-24A2-791B-ADA811918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原始訓練參數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2D209DD-3B11-7381-CF8B-2D0A7A1BF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4967" y="2304473"/>
            <a:ext cx="8845357" cy="4059382"/>
          </a:xfrm>
        </p:spPr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learn_rate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None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ce_smoothing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None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batch_size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max_sequence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2048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n_layers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6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num_heads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8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d_model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512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 err="1">
                <a:solidFill>
                  <a:srgbClr val="1F2328"/>
                </a:solidFill>
                <a:effectLst/>
                <a:latin typeface="-apple-system"/>
              </a:rPr>
              <a:t>dim_feedforward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1024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TW" b="1" i="0" dirty="0">
                <a:solidFill>
                  <a:srgbClr val="1F2328"/>
                </a:solidFill>
                <a:effectLst/>
                <a:latin typeface="-apple-system"/>
              </a:rPr>
              <a:t>dropout</a:t>
            </a:r>
            <a:r>
              <a:rPr lang="en-US" altLang="zh-TW" b="0" i="0" dirty="0">
                <a:solidFill>
                  <a:srgbClr val="1F2328"/>
                </a:solidFill>
                <a:effectLst/>
                <a:latin typeface="-apple-system"/>
              </a:rPr>
              <a:t>: 0.1</a:t>
            </a:r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8DEA9D4-7D9E-11ED-B59A-5AD3CE047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3844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1D2A98-954A-8350-12CF-DE4EDAD17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模型預測與生成邏輯</a:t>
            </a:r>
          </a:p>
        </p:txBody>
      </p:sp>
      <p:graphicFrame>
        <p:nvGraphicFramePr>
          <p:cNvPr id="6" name="內容版面配置區 5">
            <a:extLst>
              <a:ext uri="{FF2B5EF4-FFF2-40B4-BE49-F238E27FC236}">
                <a16:creationId xmlns:a16="http://schemas.microsoft.com/office/drawing/2014/main" id="{079F65BC-6CAC-05A2-DC5C-DE85D311FA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6826683"/>
              </p:ext>
            </p:extLst>
          </p:nvPr>
        </p:nvGraphicFramePr>
        <p:xfrm>
          <a:off x="838200" y="1848427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E715066-6140-3CAE-4999-E23EEB960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5995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AE2EC1-B0AA-62E6-25B3-7920142E3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Cross Entropy Loss 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D61082-CF01-BA7E-7B70-A7AC3F7B33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預測是單選一：每次只預測下一個 </a:t>
            </a:r>
            <a:r>
              <a:rPr lang="en-US" altLang="zh-TW" dirty="0"/>
              <a:t>token </a:t>
            </a:r>
            <a:r>
              <a:rPr lang="zh-TW" altLang="en-US" dirty="0"/>
              <a:t>的唯一正確答案。</a:t>
            </a:r>
            <a:endParaRPr lang="en-US" altLang="zh-TW" dirty="0"/>
          </a:p>
          <a:p>
            <a:r>
              <a:rPr lang="zh-TW" altLang="en-US" dirty="0"/>
              <a:t>邏輯依據：</a:t>
            </a:r>
            <a:endParaRPr lang="en-US" altLang="zh-TW" dirty="0"/>
          </a:p>
          <a:p>
            <a:pPr lvl="1"/>
            <a:r>
              <a:rPr lang="en-US" altLang="zh-TW" dirty="0"/>
              <a:t>	Cross Entropy Loss </a:t>
            </a:r>
            <a:r>
              <a:rPr lang="zh-TW" altLang="en-US" dirty="0"/>
              <a:t>的設計。</a:t>
            </a:r>
            <a:endParaRPr lang="en-US" altLang="zh-TW" dirty="0"/>
          </a:p>
          <a:p>
            <a:pPr lvl="1"/>
            <a:r>
              <a:rPr lang="en-US" altLang="zh-TW" dirty="0"/>
              <a:t>	</a:t>
            </a:r>
            <a:r>
              <a:rPr lang="en-US" altLang="zh-TW" dirty="0" err="1"/>
              <a:t>MusicTransformer</a:t>
            </a:r>
            <a:r>
              <a:rPr lang="en-US" altLang="zh-TW" dirty="0"/>
              <a:t> </a:t>
            </a:r>
            <a:r>
              <a:rPr lang="zh-TW" altLang="en-US" dirty="0"/>
              <a:t>模型的架構。</a:t>
            </a:r>
            <a:endParaRPr lang="en-US" altLang="zh-TW" dirty="0"/>
          </a:p>
          <a:p>
            <a:r>
              <a:rPr lang="zh-TW" altLang="en-US" dirty="0"/>
              <a:t>如何實現：使用 </a:t>
            </a:r>
            <a:r>
              <a:rPr lang="en-US" altLang="zh-TW" dirty="0" err="1"/>
              <a:t>Softmax</a:t>
            </a:r>
            <a:r>
              <a:rPr lang="en-US" altLang="zh-TW" dirty="0"/>
              <a:t> </a:t>
            </a:r>
            <a:r>
              <a:rPr lang="zh-TW" altLang="en-US" dirty="0"/>
              <a:t>計算概率分布，選擇最高概率的 </a:t>
            </a:r>
            <a:r>
              <a:rPr lang="en-US" altLang="zh-TW" dirty="0"/>
              <a:t>token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D2C9F03-34B3-2271-C92A-723109C47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9206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/>
              <a:t>目錄</a:t>
            </a:r>
            <a:endParaRPr/>
          </a:p>
        </p:txBody>
      </p:sp>
      <p:sp>
        <p:nvSpPr>
          <p:cNvPr id="154" name="Google Shape;154;p2"/>
          <p:cNvSpPr txBox="1">
            <a:spLocks noGrp="1"/>
          </p:cNvSpPr>
          <p:nvPr>
            <p:ph idx="1"/>
          </p:nvPr>
        </p:nvSpPr>
        <p:spPr>
          <a:xfrm>
            <a:off x="2586033" y="2059950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zh-TW" sz="2800" dirty="0"/>
              <a:t>1.導論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zh-TW" sz="2800" dirty="0"/>
              <a:t>2.動機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zh-TW" sz="2800" dirty="0"/>
              <a:t>3.問題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en-US" altLang="zh-TW" sz="2800" dirty="0"/>
              <a:t>4</a:t>
            </a:r>
            <a:r>
              <a:rPr lang="zh-TW" sz="2800" dirty="0"/>
              <a:t>.研究方法</a:t>
            </a: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r>
              <a:rPr lang="en-US" altLang="zh-TW" sz="2800" dirty="0"/>
              <a:t>5</a:t>
            </a:r>
            <a:r>
              <a:rPr lang="zh-TW" sz="2800" dirty="0"/>
              <a:t>.開發工具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40"/>
              <a:buNone/>
            </a:pPr>
            <a:endParaRPr sz="28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  <p:sp>
        <p:nvSpPr>
          <p:cNvPr id="155" name="Google Shape;155;p2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</a:t>
            </a:fld>
            <a:endParaRPr/>
          </a:p>
        </p:txBody>
      </p:sp>
      <p:sp>
        <p:nvSpPr>
          <p:cNvPr id="156" name="Google Shape;156;p2"/>
          <p:cNvSpPr txBox="1"/>
          <p:nvPr/>
        </p:nvSpPr>
        <p:spPr>
          <a:xfrm>
            <a:off x="5851017" y="1930400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6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.製作過程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7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.成果展示</a:t>
            </a:r>
            <a:endParaRPr sz="2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alt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8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.可行性分析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9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.結論</a:t>
            </a:r>
            <a:endParaRPr sz="2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40"/>
              <a:buFont typeface="Noto Sans Symbols"/>
              <a:buNone/>
            </a:pP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-US" altLang="zh-TW" sz="2800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0</a:t>
            </a:r>
            <a:r>
              <a:rPr lang="zh-TW" sz="2800" b="0" i="0" u="none" strike="noStrike" cap="none" dirty="0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.參考資料來源</a:t>
            </a:r>
            <a:endParaRPr sz="2800" b="0" i="0" u="none" strike="noStrike" cap="none" dirty="0">
              <a:solidFill>
                <a:srgbClr val="3F3F3F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19CB83-BF56-D79D-520B-1C6060ECA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重點公式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6B867E4-653A-A6E8-08E8-901FA4E9B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7182" y="2573771"/>
            <a:ext cx="5651536" cy="2167911"/>
          </a:xfrm>
        </p:spPr>
        <p:txBody>
          <a:bodyPr/>
          <a:lstStyle/>
          <a:p>
            <a:r>
              <a:rPr lang="en-US" altLang="zh-TW" dirty="0"/>
              <a:t>y = </a:t>
            </a:r>
            <a:r>
              <a:rPr lang="en-US" altLang="zh-TW" dirty="0" err="1"/>
              <a:t>Softmax</a:t>
            </a:r>
            <a:r>
              <a:rPr lang="en-US" altLang="zh-TW" dirty="0"/>
              <a:t>(</a:t>
            </a:r>
            <a:r>
              <a:rPr lang="en-US" altLang="zh-TW" dirty="0" err="1"/>
              <a:t>W_out</a:t>
            </a:r>
            <a:r>
              <a:rPr lang="en-US" altLang="zh-TW" dirty="0"/>
              <a:t> * H) </a:t>
            </a:r>
          </a:p>
          <a:p>
            <a:r>
              <a:rPr lang="en-US" altLang="zh-TW" dirty="0" err="1"/>
              <a:t>next_token</a:t>
            </a:r>
            <a:r>
              <a:rPr lang="en-US" altLang="zh-TW" dirty="0"/>
              <a:t> = argmax(y)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771D113-6EEC-E638-F198-BE346AC89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3166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566B7E-0642-3E42-5C79-35AECC868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實驗數據</a:t>
            </a:r>
          </a:p>
        </p:txBody>
      </p:sp>
      <p:pic>
        <p:nvPicPr>
          <p:cNvPr id="6" name="內容版面配置區 5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DDB6647F-82CC-62C0-62E3-746DE8A7DC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9200" y="1825625"/>
            <a:ext cx="9385144" cy="4394200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54AD631-67E7-04A3-1D21-7B80695EC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75651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54FC02-7F86-7D55-8770-7D044F101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實驗數據</a:t>
            </a:r>
          </a:p>
        </p:txBody>
      </p:sp>
      <p:pic>
        <p:nvPicPr>
          <p:cNvPr id="6" name="內容版面配置區 5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A4291C8E-60B9-01A5-75F0-7595A4B9F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5552" y="1825625"/>
            <a:ext cx="9452947" cy="4384760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1CBEEA7-0269-756B-A370-E89A84DF6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77089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E4C6774-157E-4019-9997-FEE28FBB00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491" y="1142999"/>
            <a:ext cx="6587836" cy="4940877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90363418-89A0-4A46-B65F-55CCF40FA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損失值變化圖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03CFA6D-BCBC-4549-B4B8-35A575931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4818" y="1492468"/>
            <a:ext cx="5656359" cy="2908924"/>
          </a:xfrm>
        </p:spPr>
        <p:txBody>
          <a:bodyPr/>
          <a:lstStyle/>
          <a:p>
            <a:r>
              <a:rPr lang="zh-TW" altLang="en-US" dirty="0">
                <a:solidFill>
                  <a:srgbClr val="FF0000"/>
                </a:solidFill>
              </a:rPr>
              <a:t>引入 </a:t>
            </a:r>
            <a:r>
              <a:rPr lang="en-US" altLang="zh-TW" dirty="0">
                <a:solidFill>
                  <a:srgbClr val="FF0000"/>
                </a:solidFill>
              </a:rPr>
              <a:t>RPR </a:t>
            </a:r>
            <a:r>
              <a:rPr lang="zh-TW" altLang="en-US" dirty="0">
                <a:solidFill>
                  <a:srgbClr val="FF0000"/>
                </a:solidFill>
              </a:rPr>
              <a:t>技術</a:t>
            </a:r>
            <a:r>
              <a:rPr lang="zh-TW" altLang="en-US" dirty="0"/>
              <a:t>後，損失值顯著下降並穩定，表明生成結果在和諧性與多樣性上的提升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E778F46-E8AD-4B52-B8E9-132DA6BDE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23</a:t>
            </a:fld>
            <a:endParaRPr lang="zh-TW" altLang="en-US"/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106E0E1-7D91-4C2F-BD14-3258E6C9F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9248" y="3255058"/>
            <a:ext cx="2524768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初期損失值快速下降</a:t>
            </a:r>
            <a:endParaRPr kumimoji="0" lang="en-US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模型在第86個週期達到最佳損失值 3.995 </a:t>
            </a:r>
          </a:p>
        </p:txBody>
      </p:sp>
    </p:spTree>
    <p:extLst>
      <p:ext uri="{BB962C8B-B14F-4D97-AF65-F5344CB8AC3E}">
        <p14:creationId xmlns:p14="http://schemas.microsoft.com/office/powerpoint/2010/main" val="12937341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324972A-F195-BE53-4EF5-FD8ABEB5A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784185"/>
            <a:ext cx="7841290" cy="5572165"/>
          </a:xfrm>
          <a:prstGeom prst="rect">
            <a:avLst/>
          </a:prstGeo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E207242-55D7-2C27-CB0B-02DFAD8D7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24</a:t>
            </a:fld>
            <a:endParaRPr lang="zh-TW" altLang="en-US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2ADE5E93-578B-D857-38EC-6571CDBCA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832" y="136525"/>
            <a:ext cx="8845714" cy="73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989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75FFFC-63BB-4EF0-966E-AB1FFEE33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改進分析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4D7C6D8-10FF-497F-B008-1041D3563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損失值變化顯示了模型訓練的有效性。</a:t>
            </a:r>
            <a:endParaRPr lang="en-US" altLang="zh-TW" dirty="0"/>
          </a:p>
          <a:p>
            <a:r>
              <a:rPr lang="zh-TW" altLang="en-US" dirty="0"/>
              <a:t>引入 </a:t>
            </a:r>
            <a:r>
              <a:rPr lang="en-US" altLang="zh-TW" dirty="0"/>
              <a:t>RPR </a:t>
            </a:r>
            <a:r>
              <a:rPr lang="zh-TW" altLang="en-US" dirty="0"/>
              <a:t>技術後，損失值的快速下降和穩定，為音樂生成的高質量奠定了基礎。</a:t>
            </a:r>
            <a:endParaRPr lang="en-US" altLang="zh-TW" dirty="0"/>
          </a:p>
          <a:p>
            <a:r>
              <a:rPr lang="zh-TW" altLang="en-US" dirty="0"/>
              <a:t>使用箭頭或標記在圖表上強調「快速下降」和「穩定階段」。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7E3E563-AEB6-4E43-950A-A1F38644D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26451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0BC1BE8-AC3F-FB07-DBE1-367A8611D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生成音樂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5FAA75B-D8B7-A0B5-E2A7-5CCFB7D05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https://drive.google.com/drive/folders/1soXJ8CUqTW24z7R9ioSpM81F9cu3OerL?usp=sharing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48893A5-22D7-8083-80A7-67F91E139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26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89C89AC-0831-EDF5-2BEF-6C035ACB6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625" y="2969692"/>
            <a:ext cx="7210425" cy="3368402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5734C2CF-0E5C-8F28-0BA9-2A6DA47D0C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664" y="3294137"/>
            <a:ext cx="2719511" cy="2719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789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94BCCD-6D90-426B-1863-EE8C986CA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實驗生成參數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563656F-DF8E-6955-076E-B490EE10A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CD01678-7362-F77D-A622-FD9CA6E4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27</a:t>
            </a:fld>
            <a:endParaRPr lang="zh-TW" altLang="en-US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AECF9B2-DA7A-72D4-0394-1B1D2B58DE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548277"/>
              </p:ext>
            </p:extLst>
          </p:nvPr>
        </p:nvGraphicFramePr>
        <p:xfrm>
          <a:off x="1366982" y="1828800"/>
          <a:ext cx="7269020" cy="35929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17255">
                  <a:extLst>
                    <a:ext uri="{9D8B030D-6E8A-4147-A177-3AD203B41FA5}">
                      <a16:colId xmlns:a16="http://schemas.microsoft.com/office/drawing/2014/main" val="1339581302"/>
                    </a:ext>
                  </a:extLst>
                </a:gridCol>
                <a:gridCol w="1817255">
                  <a:extLst>
                    <a:ext uri="{9D8B030D-6E8A-4147-A177-3AD203B41FA5}">
                      <a16:colId xmlns:a16="http://schemas.microsoft.com/office/drawing/2014/main" val="835045835"/>
                    </a:ext>
                  </a:extLst>
                </a:gridCol>
                <a:gridCol w="1817255">
                  <a:extLst>
                    <a:ext uri="{9D8B030D-6E8A-4147-A177-3AD203B41FA5}">
                      <a16:colId xmlns:a16="http://schemas.microsoft.com/office/drawing/2014/main" val="1133777377"/>
                    </a:ext>
                  </a:extLst>
                </a:gridCol>
                <a:gridCol w="1817255">
                  <a:extLst>
                    <a:ext uri="{9D8B030D-6E8A-4147-A177-3AD203B41FA5}">
                      <a16:colId xmlns:a16="http://schemas.microsoft.com/office/drawing/2014/main" val="818954783"/>
                    </a:ext>
                  </a:extLst>
                </a:gridCol>
              </a:tblGrid>
              <a:tr h="427680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樣本名稱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 err="1">
                          <a:effectLst/>
                        </a:rPr>
                        <a:t>num_prime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altLang="zh-TW" sz="1800" dirty="0" err="1">
                          <a:effectLst/>
                        </a:rPr>
                        <a:t>max_sequence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生成特性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6991449"/>
                  </a:ext>
                </a:extLst>
              </a:tr>
              <a:tr h="898237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樣本一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>
                          <a:effectLst/>
                        </a:rPr>
                        <a:t>1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>
                          <a:effectLst/>
                        </a:rPr>
                        <a:t>1024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隨機性強，創造性高，但結構不連貫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96274186"/>
                  </a:ext>
                </a:extLst>
              </a:tr>
              <a:tr h="898237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樣本二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>
                          <a:effectLst/>
                        </a:rPr>
                        <a:t>256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 dirty="0">
                          <a:effectLst/>
                        </a:rPr>
                        <a:t>2048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音樂連貫性強，保留了引子的風格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84323791"/>
                  </a:ext>
                </a:extLst>
              </a:tr>
              <a:tr h="1368792"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>
                          <a:effectLst/>
                        </a:rPr>
                        <a:t>樣本三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>
                          <a:effectLst/>
                        </a:rPr>
                        <a:t>256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en-US" sz="1800">
                          <a:effectLst/>
                        </a:rPr>
                        <a:t>2048</a:t>
                      </a:r>
                      <a:endParaRPr lang="zh-TW" sz="180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ts val="1800"/>
                        </a:lnSpc>
                      </a:pPr>
                      <a:r>
                        <a:rPr lang="zh-TW" sz="1800" dirty="0">
                          <a:effectLst/>
                        </a:rPr>
                        <a:t>與樣本二相似，生成的完整性和結構更明顯</a:t>
                      </a:r>
                      <a:endParaRPr lang="zh-TW" sz="1800" dirty="0">
                        <a:effectLst/>
                        <a:latin typeface="Times New Roman" panose="02020603050405020304" pitchFamily="18" charset="0"/>
                        <a:ea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85257606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62569BB6-CAC3-75CB-7DEC-54036174CD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4563" y="3303686"/>
            <a:ext cx="673774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							</a:t>
            </a:r>
            <a:endParaRPr kumimoji="0" lang="en-US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03574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df7c251067_3_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可行性分析</a:t>
            </a:r>
            <a:endParaRPr/>
          </a:p>
        </p:txBody>
      </p:sp>
      <p:sp>
        <p:nvSpPr>
          <p:cNvPr id="399" name="Google Shape;399;g2df7c251067_3_0"/>
          <p:cNvSpPr txBox="1">
            <a:spLocks noGrp="1"/>
          </p:cNvSpPr>
          <p:nvPr>
            <p:ph idx="1"/>
          </p:nvPr>
        </p:nvSpPr>
        <p:spPr>
          <a:xfrm>
            <a:off x="677334" y="2160588"/>
            <a:ext cx="8777562" cy="4194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4823"/>
              <a:buChar char="►"/>
            </a:pPr>
            <a:r>
              <a:rPr lang="zh-TW" sz="2600" b="1" dirty="0"/>
              <a:t>技術可行性</a:t>
            </a:r>
            <a:endParaRPr sz="2600" b="1" dirty="0"/>
          </a:p>
          <a:p>
            <a:pPr marL="342900" lvl="0" indent="-2133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4823"/>
              <a:buNone/>
            </a:pPr>
            <a:endParaRPr sz="2600" b="1" dirty="0"/>
          </a:p>
          <a:p>
            <a:pPr marL="8001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1891"/>
              <a:buChar char="►"/>
            </a:pPr>
            <a:r>
              <a:rPr lang="zh-TW" sz="2400" dirty="0"/>
              <a:t>技術成熟度：Music Transformer 模型和 PyTorch 等深度學習框架已經十分成熟且穩定，能夠在 WSL 環境中順利運行和訓練。WSL 提供了類似 Linux 的操作環境，有效解決了 Windows 系統上部分兼容性問題。</a:t>
            </a:r>
            <a:endParaRPr sz="2400" dirty="0"/>
          </a:p>
          <a:p>
            <a:pPr marL="8001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1891"/>
              <a:buChar char="►"/>
            </a:pPr>
            <a:r>
              <a:rPr lang="zh-TW" sz="2400" dirty="0"/>
              <a:t>模型適配性：Music Transformer 專門設計用於音樂序列生成，且包含相對自注意力等功能，適合具有時序特性的音樂生成任務。</a:t>
            </a:r>
            <a:endParaRPr sz="2400" dirty="0"/>
          </a:p>
          <a:p>
            <a:pPr marL="80010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91891"/>
              <a:buChar char="►"/>
            </a:pPr>
            <a:r>
              <a:rPr lang="zh-TW" sz="2400" dirty="0"/>
              <a:t>技術挑戰：在訓練模型時可能會遇到較大的資源需求（如 GPU 計算能力），此外，</a:t>
            </a:r>
            <a:r>
              <a:rPr lang="zh-TW" altLang="en-US" sz="2400" dirty="0"/>
              <a:t>歌曲</a:t>
            </a:r>
            <a:r>
              <a:rPr lang="zh-TW" sz="2400" dirty="0"/>
              <a:t>的特性需要模型在音樂風格上的微調，但可通過適當的超參數設定來克服。</a:t>
            </a:r>
            <a:endParaRPr sz="2400" dirty="0"/>
          </a:p>
        </p:txBody>
      </p:sp>
      <p:sp>
        <p:nvSpPr>
          <p:cNvPr id="400" name="Google Shape;400;g2df7c251067_3_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lang="en-US" altLang="zh-TW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可行性分析</a:t>
            </a:r>
            <a:endParaRPr/>
          </a:p>
        </p:txBody>
      </p:sp>
      <p:sp>
        <p:nvSpPr>
          <p:cNvPr id="406" name="Google Shape;406;p25"/>
          <p:cNvSpPr txBox="1">
            <a:spLocks noGrp="1"/>
          </p:cNvSpPr>
          <p:nvPr>
            <p:ph idx="1"/>
          </p:nvPr>
        </p:nvSpPr>
        <p:spPr>
          <a:xfrm>
            <a:off x="677334" y="1749110"/>
            <a:ext cx="8905578" cy="401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 b="1" dirty="0"/>
              <a:t>時間可行性</a:t>
            </a:r>
            <a:endParaRPr sz="2400" b="1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200" b="1" dirty="0"/>
          </a:p>
          <a:p>
            <a:pPr marL="80010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200" dirty="0"/>
              <a:t>開發時間：預處理、模型訓練和生成音樂的流程清晰，且大部分代碼功能已在開源框架中設計完成。因此，重點在於數據的收集、預處理和生成結果的調試，時間需求可控。</a:t>
            </a:r>
            <a:endParaRPr sz="2200" dirty="0"/>
          </a:p>
          <a:p>
            <a:pPr marL="800100" lvl="1" indent="-2514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200" dirty="0"/>
          </a:p>
          <a:p>
            <a:pPr marL="80010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200" dirty="0"/>
              <a:t>訓練週期：模型訓練所需時間取決於數據量和模型複雜度。基於音樂的數據量和模型層數設定，預計在數小時到數天內完成一次訓練，並可利用檢查點保存進度。</a:t>
            </a:r>
            <a:endParaRPr sz="2200" dirty="0"/>
          </a:p>
          <a:p>
            <a:pPr marL="800100" lvl="1" indent="-2514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200" dirty="0"/>
          </a:p>
          <a:p>
            <a:pPr marL="80010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200" dirty="0"/>
              <a:t>生成與調試：音樂生成的時間相對較短，每次生成僅需數秒到數分鐘。可以快速生成並調整結果，確保在專題展示前產出高質量的音樂樣本。</a:t>
            </a:r>
            <a:endParaRPr sz="2200" dirty="0"/>
          </a:p>
        </p:txBody>
      </p:sp>
      <p:sp>
        <p:nvSpPr>
          <p:cNvPr id="407" name="Google Shape;407;p2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導論</a:t>
            </a:r>
            <a:endParaRPr b="1"/>
          </a:p>
        </p:txBody>
      </p:sp>
      <p:sp>
        <p:nvSpPr>
          <p:cNvPr id="162" name="Google Shape;162;p3"/>
          <p:cNvSpPr txBox="1">
            <a:spLocks noGrp="1"/>
          </p:cNvSpPr>
          <p:nvPr>
            <p:ph idx="1"/>
          </p:nvPr>
        </p:nvSpPr>
        <p:spPr>
          <a:xfrm>
            <a:off x="677324" y="2160600"/>
            <a:ext cx="43161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在全球範圍內，音樂產業正經歷數位化轉型，新技術如人工智慧正在改變音樂創作、製作和分發的方式。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現在市面上流行的AI音樂創作程式，例如： Beatoven AI 、stocktune、Aiva</a:t>
            </a:r>
            <a:r>
              <a:rPr lang="zh-TW" sz="2600"/>
              <a:t>。</a:t>
            </a:r>
            <a:endParaRPr sz="2400"/>
          </a:p>
        </p:txBody>
      </p:sp>
      <p:sp>
        <p:nvSpPr>
          <p:cNvPr id="163" name="Google Shape;163;p3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  <p:pic>
        <p:nvPicPr>
          <p:cNvPr id="164" name="Google Shape;16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5824" y="1989123"/>
            <a:ext cx="3429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6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TW" b="1"/>
              <a:t>可行性分析</a:t>
            </a:r>
            <a:endParaRPr b="1"/>
          </a:p>
        </p:txBody>
      </p:sp>
      <p:sp>
        <p:nvSpPr>
          <p:cNvPr id="413" name="Google Shape;413;p64"/>
          <p:cNvSpPr txBox="1">
            <a:spLocks noGrp="1"/>
          </p:cNvSpPr>
          <p:nvPr>
            <p:ph idx="1"/>
          </p:nvPr>
        </p:nvSpPr>
        <p:spPr>
          <a:xfrm>
            <a:off x="677334" y="1572769"/>
            <a:ext cx="8713554" cy="4468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457200" lvl="0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59875"/>
              <a:buChar char="►"/>
            </a:pPr>
            <a:r>
              <a:rPr lang="zh-TW" sz="2600" b="1" dirty="0"/>
              <a:t>資源可行性</a:t>
            </a:r>
            <a:endParaRPr sz="2600" b="1" dirty="0"/>
          </a:p>
          <a:p>
            <a:pPr marL="4572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59875"/>
              <a:buNone/>
            </a:pPr>
            <a:endParaRPr sz="2600" b="1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硬體資源：可在 WSL 上進行開發和訓練，減少了對獨立 Linux 環境的依賴。具備適度的 GPU 或高性能 CPU 更能加速模型訓練，但在 WSL 中進行 CPU 訓練也是可行的。</a:t>
            </a:r>
            <a:endParaRPr sz="24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數據資源：數據集可以從公開資料庫獲取，且數據量適中，不會過度占用存儲空間。</a:t>
            </a:r>
            <a:endParaRPr sz="24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開源資源：模型使用的開源框架（如 PyTorch 和 Mido）免費且穩定，可以滿足開發需求，且 Music Transformer 的程式碼可根據項目需求靈活調整。</a:t>
            </a:r>
            <a:endParaRPr sz="2400" dirty="0"/>
          </a:p>
          <a:p>
            <a:pPr marL="91440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64864"/>
              <a:buChar char="►"/>
            </a:pPr>
            <a:r>
              <a:rPr lang="zh-TW" sz="2400" dirty="0"/>
              <a:t>技術支援：豐富的開源資源和文件支持，有助於解決模型訓練和生成過程中的技術問題，確保開發流程的順暢</a:t>
            </a:r>
            <a:endParaRPr dirty="0"/>
          </a:p>
        </p:txBody>
      </p:sp>
      <p:sp>
        <p:nvSpPr>
          <p:cNvPr id="414" name="Google Shape;414;p6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6"/>
          <p:cNvSpPr txBox="1">
            <a:spLocks noGrp="1"/>
          </p:cNvSpPr>
          <p:nvPr>
            <p:ph type="title"/>
          </p:nvPr>
        </p:nvSpPr>
        <p:spPr>
          <a:xfrm>
            <a:off x="-282132" y="41522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結論</a:t>
            </a:r>
            <a:br>
              <a:rPr lang="zh-TW" b="1"/>
            </a:br>
            <a:endParaRPr/>
          </a:p>
        </p:txBody>
      </p:sp>
      <p:sp>
        <p:nvSpPr>
          <p:cNvPr id="420" name="Google Shape;420;p26"/>
          <p:cNvSpPr txBox="1">
            <a:spLocks noGrp="1"/>
          </p:cNvSpPr>
          <p:nvPr>
            <p:ph idx="1"/>
          </p:nvPr>
        </p:nvSpPr>
        <p:spPr>
          <a:xfrm>
            <a:off x="4621381" y="1324707"/>
            <a:ext cx="4760363" cy="51218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400" b="1" dirty="0"/>
              <a:t>生成系統的成功構建</a:t>
            </a:r>
            <a:r>
              <a:rPr lang="zh-TW" sz="2400" dirty="0"/>
              <a:t>：</a:t>
            </a:r>
            <a:endParaRPr sz="24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000" dirty="0"/>
              <a:t>總結成功建立了基於 Music Transformer 的音樂生成系統，並實現了音樂創作。</a:t>
            </a:r>
            <a:endParaRPr sz="20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400" b="1" dirty="0"/>
              <a:t>模型生成效果</a:t>
            </a:r>
            <a:r>
              <a:rPr lang="zh-TW" sz="2400" dirty="0"/>
              <a:t>：</a:t>
            </a:r>
            <a:endParaRPr sz="24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000" dirty="0"/>
              <a:t>強調模型能夠生成具有</a:t>
            </a:r>
            <a:r>
              <a:rPr lang="zh-TW" altLang="en-US" sz="2000" dirty="0"/>
              <a:t>多樣</a:t>
            </a:r>
            <a:r>
              <a:rPr lang="zh-TW" sz="2000" dirty="0"/>
              <a:t>特徵的旋律片段，並且通過參數微調、來控制生成的創意性和風格化。</a:t>
            </a:r>
            <a:r>
              <a:rPr lang="en-US" altLang="zh-TW" sz="2000" dirty="0"/>
              <a:t>RPR </a:t>
            </a:r>
            <a:r>
              <a:rPr lang="zh-TW" altLang="en-US" sz="2000" dirty="0"/>
              <a:t>技術幫助模型在長序列生成中快速收斂，損失值穩定於 </a:t>
            </a:r>
            <a:r>
              <a:rPr lang="en-US" altLang="zh-TW" sz="2000" dirty="0"/>
              <a:t>3.995</a:t>
            </a:r>
            <a:r>
              <a:rPr lang="zh-TW" altLang="en-US" sz="2000" dirty="0"/>
              <a:t>，生成音樂的連貫性和和諧性顯著提升。</a:t>
            </a:r>
            <a:endParaRPr sz="20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400" b="1" dirty="0"/>
              <a:t>技術成就</a:t>
            </a:r>
            <a:r>
              <a:rPr lang="zh-TW" sz="2400" dirty="0"/>
              <a:t>：</a:t>
            </a:r>
            <a:endParaRPr sz="2400" dirty="0"/>
          </a:p>
          <a:p>
            <a:pPr marL="91441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468"/>
              <a:buNone/>
            </a:pPr>
            <a:r>
              <a:rPr lang="zh-TW" sz="2000" dirty="0"/>
              <a:t>使用了 WSL 和 PyTorch 等技術，在 Windows 系統下模擬 Linux 環境進行了穩定的模型訓練和生成過程。</a:t>
            </a:r>
            <a:endParaRPr sz="2000" dirty="0"/>
          </a:p>
        </p:txBody>
      </p:sp>
      <p:sp>
        <p:nvSpPr>
          <p:cNvPr id="421" name="Google Shape;421;p2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31</a:t>
            </a:fld>
            <a:endParaRPr/>
          </a:p>
        </p:txBody>
      </p:sp>
      <p:pic>
        <p:nvPicPr>
          <p:cNvPr id="422" name="Google Shape;422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7311" y="1572833"/>
            <a:ext cx="3908036" cy="385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df7c251067_2_0"/>
          <p:cNvSpPr txBox="1">
            <a:spLocks noGrp="1"/>
          </p:cNvSpPr>
          <p:nvPr>
            <p:ph type="title"/>
          </p:nvPr>
        </p:nvSpPr>
        <p:spPr>
          <a:xfrm>
            <a:off x="-292507" y="415221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結論</a:t>
            </a:r>
            <a:br>
              <a:rPr lang="zh-TW" b="1"/>
            </a:br>
            <a:endParaRPr/>
          </a:p>
        </p:txBody>
      </p:sp>
      <p:sp>
        <p:nvSpPr>
          <p:cNvPr id="428" name="Google Shape;428;g2df7c251067_2_0"/>
          <p:cNvSpPr txBox="1">
            <a:spLocks noGrp="1"/>
          </p:cNvSpPr>
          <p:nvPr>
            <p:ph idx="1"/>
          </p:nvPr>
        </p:nvSpPr>
        <p:spPr>
          <a:xfrm>
            <a:off x="797825" y="1522850"/>
            <a:ext cx="4278300" cy="44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342900" lvl="0" indent="-342915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►"/>
            </a:pPr>
            <a:r>
              <a:rPr lang="zh-TW" sz="3050" dirty="0"/>
              <a:t>未來我們計劃加入更多音樂風格與進一步優化算法效能，以提供更豐富且專業的音樂生成服務。此外，預計開發移動端應用，使用戶能在任何地點任何時間，享受創作與聆聽個人化音樂的樂趣。</a:t>
            </a:r>
            <a:endParaRPr sz="305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213"/>
              <a:buFont typeface="Arial"/>
              <a:buNone/>
            </a:pPr>
            <a:r>
              <a:rPr lang="zh-TW" sz="3050" b="1" dirty="0"/>
              <a:t> </a:t>
            </a:r>
            <a:endParaRPr sz="305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86486"/>
              <a:buNone/>
            </a:pPr>
            <a:endParaRPr dirty="0"/>
          </a:p>
        </p:txBody>
      </p:sp>
      <p:sp>
        <p:nvSpPr>
          <p:cNvPr id="429" name="Google Shape;429;g2df7c251067_2_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lang="en-US" altLang="zh-TW"/>
              <a:t>32</a:t>
            </a:fld>
            <a:endParaRPr/>
          </a:p>
        </p:txBody>
      </p:sp>
      <p:pic>
        <p:nvPicPr>
          <p:cNvPr id="431" name="Google Shape;431;g2df7c251067_2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02975" y="1471100"/>
            <a:ext cx="4429000" cy="4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/>
              <a:t>參考資料來源</a:t>
            </a:r>
            <a:endParaRPr/>
          </a:p>
        </p:txBody>
      </p:sp>
      <p:sp>
        <p:nvSpPr>
          <p:cNvPr id="437" name="Google Shape;437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3"/>
              </a:rPr>
              <a:t>https://github.com/jason9693/midi-neural-processor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4"/>
              </a:rPr>
              <a:t>https://github.com/gwinndr/MusicTransformer-Pytorch/tree/master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5"/>
              </a:rPr>
              <a:t>https://arxiv.org/pdf/1803.02155</a:t>
            </a:r>
            <a:r>
              <a:rPr lang="zh-TW" altLang="en-US" dirty="0"/>
              <a:t> </a:t>
            </a:r>
            <a:r>
              <a:rPr lang="fr-FR" altLang="zh-TW" b="0" i="0" dirty="0">
                <a:solidFill>
                  <a:srgbClr val="1F2328"/>
                </a:solidFill>
                <a:effectLst/>
                <a:latin typeface="-apple-system"/>
              </a:rPr>
              <a:t>Relative Position Representation (RPR) (Shaw et al., 2018)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hlinkClick r:id="rId6"/>
              </a:rPr>
              <a:t>https://arxiv.org/pdf/1809.04281</a:t>
            </a:r>
            <a:r>
              <a:rPr lang="zh-TW" altLang="en-US" dirty="0"/>
              <a:t> </a:t>
            </a:r>
            <a:r>
              <a:rPr lang="da-DK" altLang="zh-TW" b="0" i="0" dirty="0">
                <a:solidFill>
                  <a:srgbClr val="1F2328"/>
                </a:solidFill>
                <a:effectLst/>
                <a:latin typeface="-apple-system"/>
              </a:rPr>
              <a:t>MusicTransformer (Huang et al., 2018) </a:t>
            </a: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lang="en-US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dirty="0"/>
          </a:p>
        </p:txBody>
      </p:sp>
      <p:sp>
        <p:nvSpPr>
          <p:cNvPr id="438" name="Google Shape;438;p27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8"/>
          <p:cNvSpPr txBox="1">
            <a:spLocks noGrp="1"/>
          </p:cNvSpPr>
          <p:nvPr>
            <p:ph type="title"/>
          </p:nvPr>
        </p:nvSpPr>
        <p:spPr>
          <a:xfrm>
            <a:off x="3017862" y="1701457"/>
            <a:ext cx="8596668" cy="324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Trebuchet MS"/>
              <a:buNone/>
            </a:pPr>
            <a:r>
              <a:rPr lang="zh-TW" sz="8000" b="1">
                <a:solidFill>
                  <a:schemeClr val="dk1"/>
                </a:solidFill>
              </a:rPr>
              <a:t>報告結束</a:t>
            </a:r>
            <a:br>
              <a:rPr lang="zh-TW" sz="8000" b="1">
                <a:solidFill>
                  <a:schemeClr val="dk1"/>
                </a:solidFill>
              </a:rPr>
            </a:br>
            <a:r>
              <a:rPr lang="zh-TW" sz="8000" b="1">
                <a:solidFill>
                  <a:schemeClr val="dk1"/>
                </a:solidFill>
              </a:rPr>
              <a:t>感謝聆聽</a:t>
            </a:r>
            <a:endParaRPr/>
          </a:p>
        </p:txBody>
      </p:sp>
      <p:sp>
        <p:nvSpPr>
          <p:cNvPr id="444" name="Google Shape;444;p28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34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導論</a:t>
            </a:r>
            <a:br>
              <a:rPr lang="zh-TW" b="1"/>
            </a:br>
            <a:endParaRPr/>
          </a:p>
        </p:txBody>
      </p:sp>
      <p:sp>
        <p:nvSpPr>
          <p:cNvPr id="170" name="Google Shape;170;p4"/>
          <p:cNvSpPr txBox="1">
            <a:spLocks noGrp="1"/>
          </p:cNvSpPr>
          <p:nvPr>
            <p:ph idx="1"/>
          </p:nvPr>
        </p:nvSpPr>
        <p:spPr>
          <a:xfrm>
            <a:off x="5276676" y="2178715"/>
            <a:ext cx="4102216" cy="3679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zh-TW" sz="2400"/>
              <a:t>台灣作為一個文化多元的社會，音樂市場豐富且具多樣性。近年來，台灣也開始探索使用AI技術來創新傳統音樂產業。</a:t>
            </a:r>
            <a:endParaRPr sz="240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171" name="Google Shape;171;p4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4</a:t>
            </a:fld>
            <a:endParaRPr/>
          </a:p>
        </p:txBody>
      </p:sp>
      <p:pic>
        <p:nvPicPr>
          <p:cNvPr id="172" name="Google Shape;17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5010" y="2026642"/>
            <a:ext cx="3753374" cy="375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df80ce8166_3_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動機</a:t>
            </a:r>
            <a:endParaRPr/>
          </a:p>
        </p:txBody>
      </p:sp>
      <p:sp>
        <p:nvSpPr>
          <p:cNvPr id="178" name="Google Shape;178;g2df80ce8166_3_0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r>
              <a:rPr lang="zh-TW" sz="2600"/>
              <a:t>因為現在音樂沒辦法滿足每個人的喜好，可以減少創作者從零開始創作歌曲的時間</a:t>
            </a:r>
            <a:endParaRPr sz="2600"/>
          </a:p>
        </p:txBody>
      </p:sp>
      <p:sp>
        <p:nvSpPr>
          <p:cNvPr id="179" name="Google Shape;179;g2df80ce8166_3_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問題</a:t>
            </a:r>
            <a:br>
              <a:rPr lang="zh-TW" b="1"/>
            </a:br>
            <a:endParaRPr/>
          </a:p>
        </p:txBody>
      </p:sp>
      <p:sp>
        <p:nvSpPr>
          <p:cNvPr id="186" name="Google Shape;186;p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 dirty="0">
                <a:solidFill>
                  <a:srgbClr val="FF0000"/>
                </a:solidFill>
              </a:rPr>
              <a:t>技術限制</a:t>
            </a:r>
            <a:r>
              <a:rPr lang="zh-TW" sz="2400" dirty="0"/>
              <a:t>：音樂創作的速度和多樣性被侷限</a:t>
            </a: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 dirty="0">
                <a:solidFill>
                  <a:srgbClr val="FF0000"/>
                </a:solidFill>
              </a:rPr>
              <a:t>數據取得</a:t>
            </a:r>
            <a:r>
              <a:rPr lang="zh-TW" sz="2400" dirty="0"/>
              <a:t>：midi檔數據</a:t>
            </a:r>
            <a:r>
              <a:rPr lang="zh-TW" altLang="en-US" sz="2400" dirty="0"/>
              <a:t>要根據訓練需求找尋合適數據</a:t>
            </a: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 dirty="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 sz="2400" dirty="0"/>
          </a:p>
        </p:txBody>
      </p:sp>
      <p:sp>
        <p:nvSpPr>
          <p:cNvPr id="187" name="Google Shape;187;p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Transformer</a:t>
            </a:r>
            <a:br>
              <a:rPr lang="zh-TW" b="1"/>
            </a:br>
            <a:endParaRPr/>
          </a:p>
        </p:txBody>
      </p:sp>
      <p:sp>
        <p:nvSpPr>
          <p:cNvPr id="200" name="Google Shape;200;p10"/>
          <p:cNvSpPr txBox="1">
            <a:spLocks noGrp="1"/>
          </p:cNvSpPr>
          <p:nvPr>
            <p:ph idx="1"/>
          </p:nvPr>
        </p:nvSpPr>
        <p:spPr>
          <a:xfrm>
            <a:off x="513705" y="1309036"/>
            <a:ext cx="7456013" cy="4403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40"/>
              <a:buChar char="►"/>
            </a:pPr>
            <a:r>
              <a:rPr lang="zh-TW" sz="2500" b="1" dirty="0">
                <a:solidFill>
                  <a:srgbClr val="FF0000"/>
                </a:solidFill>
              </a:rPr>
              <a:t>Transformer 是一種基於注意力機制的神經網絡架構</a:t>
            </a:r>
            <a:r>
              <a:rPr lang="zh-TW" sz="2500" dirty="0"/>
              <a:t>，最初用於解決機器翻譯等序列到序列的任務。它不依賴於循環結構，而是通過</a:t>
            </a:r>
            <a:r>
              <a:rPr lang="zh-TW" sz="2500" b="1" dirty="0">
                <a:solidFill>
                  <a:srgbClr val="FF0000"/>
                </a:solidFill>
              </a:rPr>
              <a:t>自注意力機制</a:t>
            </a:r>
            <a:r>
              <a:rPr lang="zh-TW" sz="2500" dirty="0"/>
              <a:t>來處理序列數據。</a:t>
            </a:r>
            <a:endParaRPr sz="2500" dirty="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40"/>
              <a:buChar char="►"/>
            </a:pPr>
            <a:r>
              <a:rPr lang="zh-TW" sz="2500" dirty="0"/>
              <a:t>特點：</a:t>
            </a:r>
            <a:endParaRPr sz="25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注意力機制</a:t>
            </a:r>
            <a:endParaRPr sz="23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多頭注意力</a:t>
            </a:r>
            <a:endParaRPr sz="23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並行計算</a:t>
            </a:r>
            <a:endParaRPr sz="23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適用場景</a:t>
            </a:r>
            <a:endParaRPr sz="2300" dirty="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140"/>
              <a:buChar char="►"/>
            </a:pPr>
            <a:r>
              <a:rPr lang="zh-TW" sz="2500" dirty="0"/>
              <a:t>缺點：</a:t>
            </a:r>
            <a:endParaRPr sz="2500" dirty="0"/>
          </a:p>
          <a:p>
            <a:pPr marL="742950" lvl="1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80"/>
              <a:buChar char="►"/>
            </a:pPr>
            <a:r>
              <a:rPr lang="zh-TW" sz="2300" dirty="0"/>
              <a:t>需要大量數據和計算資源</a:t>
            </a:r>
            <a:endParaRPr sz="2300" dirty="0"/>
          </a:p>
        </p:txBody>
      </p:sp>
      <p:sp>
        <p:nvSpPr>
          <p:cNvPr id="201" name="Google Shape;201;p10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7</a:t>
            </a:fld>
            <a:endParaRPr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103155C-9F2F-5229-6A3C-3A1CA3DE9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0211" y="136525"/>
            <a:ext cx="4432404" cy="624565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開發工具</a:t>
            </a:r>
            <a:endParaRPr/>
          </a:p>
        </p:txBody>
      </p:sp>
      <p:sp>
        <p:nvSpPr>
          <p:cNvPr id="207" name="Google Shape;207;p1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程式語言：Python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深度學習框架：TensorFlow或PyTorch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數據處理：Numpy</a:t>
            </a: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Linux :Ubuntu 、WSL</a:t>
            </a:r>
            <a:endParaRPr sz="2400"/>
          </a:p>
          <a:p>
            <a:pPr marL="342900" lvl="0" indent="-25145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</a:pPr>
            <a:endParaRPr/>
          </a:p>
        </p:txBody>
      </p:sp>
      <p:sp>
        <p:nvSpPr>
          <p:cNvPr id="208" name="Google Shape;208;p16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zh-TW" b="1"/>
              <a:t>研究方法</a:t>
            </a:r>
            <a:br>
              <a:rPr lang="zh-TW" b="1"/>
            </a:br>
            <a:endParaRPr/>
          </a:p>
        </p:txBody>
      </p:sp>
      <p:sp>
        <p:nvSpPr>
          <p:cNvPr id="193" name="Google Shape;193;p1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使用了</a:t>
            </a:r>
            <a:r>
              <a:rPr lang="zh-TW" sz="2400">
                <a:solidFill>
                  <a:srgbClr val="FF0000"/>
                </a:solidFill>
              </a:rPr>
              <a:t>WSL</a:t>
            </a:r>
            <a:r>
              <a:rPr lang="zh-TW" sz="2400"/>
              <a:t>來模擬linux環境，將需要的使用的模組用pip install 安裝到linux環境裡面</a:t>
            </a:r>
            <a:endParaRPr sz="240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使用了</a:t>
            </a:r>
            <a:r>
              <a:rPr lang="zh-TW" sz="2400">
                <a:solidFill>
                  <a:srgbClr val="FF0000"/>
                </a:solidFill>
              </a:rPr>
              <a:t>jupyter notebook</a:t>
            </a:r>
            <a:r>
              <a:rPr lang="zh-TW" sz="2400"/>
              <a:t>將linux的介面變成</a:t>
            </a:r>
            <a:r>
              <a:rPr lang="zh-TW" sz="2400">
                <a:solidFill>
                  <a:srgbClr val="FF0000"/>
                </a:solidFill>
              </a:rPr>
              <a:t>可視化界面</a:t>
            </a:r>
            <a:r>
              <a:rPr lang="zh-TW" sz="2400"/>
              <a:t>，這樣比較方便觀看以及調整程式碼</a:t>
            </a:r>
            <a:endParaRPr sz="2400"/>
          </a:p>
          <a:p>
            <a:pPr marL="342900" lvl="0" indent="-21335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sz="240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40"/>
              <a:buChar char="►"/>
            </a:pPr>
            <a:r>
              <a:rPr lang="zh-TW" sz="2400"/>
              <a:t>使用了</a:t>
            </a:r>
            <a:r>
              <a:rPr lang="zh-TW" sz="2400" u="sng">
                <a:solidFill>
                  <a:schemeClr val="hlink"/>
                </a:solidFill>
                <a:hlinkClick r:id="rId3"/>
              </a:rPr>
              <a:t>https://github.com/spectraldoy/music-transformer/blob/main/vocabulary.py</a:t>
            </a:r>
            <a:r>
              <a:rPr lang="zh-TW" sz="2400"/>
              <a:t> 這個github網站，從preprocessing -&gt; train -&gt; generate 都是用這個網站裡的python程式</a:t>
            </a:r>
            <a:endParaRPr sz="2400"/>
          </a:p>
        </p:txBody>
      </p:sp>
      <p:sp>
        <p:nvSpPr>
          <p:cNvPr id="194" name="Google Shape;194;p1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290</TotalTime>
  <Words>2206</Words>
  <Application>Microsoft Office PowerPoint</Application>
  <PresentationFormat>寬螢幕</PresentationFormat>
  <Paragraphs>224</Paragraphs>
  <Slides>34</Slides>
  <Notes>23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34</vt:i4>
      </vt:variant>
    </vt:vector>
  </HeadingPairs>
  <TitlesOfParts>
    <vt:vector size="45" baseType="lpstr">
      <vt:lpstr>-apple-system</vt:lpstr>
      <vt:lpstr>Noto Sans Symbols</vt:lpstr>
      <vt:lpstr>Microsoft JhengHei</vt:lpstr>
      <vt:lpstr>標楷體</vt:lpstr>
      <vt:lpstr>Aptos</vt:lpstr>
      <vt:lpstr>Aptos Display</vt:lpstr>
      <vt:lpstr>Arial</vt:lpstr>
      <vt:lpstr>Calibri</vt:lpstr>
      <vt:lpstr>Times New Roman</vt:lpstr>
      <vt:lpstr>Trebuchet MS</vt:lpstr>
      <vt:lpstr>Office 佈景主題</vt:lpstr>
      <vt:lpstr>AI音樂產生器</vt:lpstr>
      <vt:lpstr>目錄</vt:lpstr>
      <vt:lpstr>導論</vt:lpstr>
      <vt:lpstr>導論 </vt:lpstr>
      <vt:lpstr>動機</vt:lpstr>
      <vt:lpstr>問題 </vt:lpstr>
      <vt:lpstr>Transformer </vt:lpstr>
      <vt:lpstr>開發工具</vt:lpstr>
      <vt:lpstr>研究方法 </vt:lpstr>
      <vt:lpstr>製作過程</vt:lpstr>
      <vt:lpstr>train.py</vt:lpstr>
      <vt:lpstr>train.py</vt:lpstr>
      <vt:lpstr>train.py</vt:lpstr>
      <vt:lpstr>train.py </vt:lpstr>
      <vt:lpstr>generate.py</vt:lpstr>
      <vt:lpstr>成果展示</vt:lpstr>
      <vt:lpstr>原始訓練參數</vt:lpstr>
      <vt:lpstr>模型預測與生成邏輯</vt:lpstr>
      <vt:lpstr>Cross Entropy Loss </vt:lpstr>
      <vt:lpstr>重點公式</vt:lpstr>
      <vt:lpstr>實驗數據</vt:lpstr>
      <vt:lpstr>實驗數據</vt:lpstr>
      <vt:lpstr>損失值變化圖</vt:lpstr>
      <vt:lpstr>PowerPoint 簡報</vt:lpstr>
      <vt:lpstr>改進分析</vt:lpstr>
      <vt:lpstr>生成音樂</vt:lpstr>
      <vt:lpstr>實驗生成參數</vt:lpstr>
      <vt:lpstr>可行性分析</vt:lpstr>
      <vt:lpstr>可行性分析</vt:lpstr>
      <vt:lpstr>可行性分析</vt:lpstr>
      <vt:lpstr>結論 </vt:lpstr>
      <vt:lpstr>結論 </vt:lpstr>
      <vt:lpstr>參考資料來源</vt:lpstr>
      <vt:lpstr>報告結束 感謝聆聽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AI音樂產生器</dc:title>
  <dc:creator>user</dc:creator>
  <cp:lastModifiedBy>尤睿杰</cp:lastModifiedBy>
  <cp:revision>15</cp:revision>
  <dcterms:created xsi:type="dcterms:W3CDTF">2024-05-13T05:14:02Z</dcterms:created>
  <dcterms:modified xsi:type="dcterms:W3CDTF">2024-12-11T06:30:41Z</dcterms:modified>
</cp:coreProperties>
</file>